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4.xml" ContentType="application/vnd.openxmlformats-officedocument.drawingml.chart+xml"/>
  <Override PartName="/ppt/notesSlides/notesSlide25.xml" ContentType="application/vnd.openxmlformats-officedocument.presentationml.notesSlide+xml"/>
  <Override PartName="/ppt/charts/chart5.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5352" r:id="rId1"/>
  </p:sldMasterIdLst>
  <p:notesMasterIdLst>
    <p:notesMasterId r:id="rId41"/>
  </p:notesMasterIdLst>
  <p:handoutMasterIdLst>
    <p:handoutMasterId r:id="rId42"/>
  </p:handoutMasterIdLst>
  <p:sldIdLst>
    <p:sldId id="341" r:id="rId2"/>
    <p:sldId id="393" r:id="rId3"/>
    <p:sldId id="373" r:id="rId4"/>
    <p:sldId id="372" r:id="rId5"/>
    <p:sldId id="343" r:id="rId6"/>
    <p:sldId id="356" r:id="rId7"/>
    <p:sldId id="345" r:id="rId8"/>
    <p:sldId id="346" r:id="rId9"/>
    <p:sldId id="347" r:id="rId10"/>
    <p:sldId id="348" r:id="rId11"/>
    <p:sldId id="357" r:id="rId12"/>
    <p:sldId id="349" r:id="rId13"/>
    <p:sldId id="350" r:id="rId14"/>
    <p:sldId id="351" r:id="rId15"/>
    <p:sldId id="352" r:id="rId16"/>
    <p:sldId id="353" r:id="rId17"/>
    <p:sldId id="359" r:id="rId18"/>
    <p:sldId id="360" r:id="rId19"/>
    <p:sldId id="389" r:id="rId20"/>
    <p:sldId id="390" r:id="rId21"/>
    <p:sldId id="355" r:id="rId22"/>
    <p:sldId id="354" r:id="rId23"/>
    <p:sldId id="358" r:id="rId24"/>
    <p:sldId id="387" r:id="rId25"/>
    <p:sldId id="388" r:id="rId26"/>
    <p:sldId id="381" r:id="rId27"/>
    <p:sldId id="382" r:id="rId28"/>
    <p:sldId id="383" r:id="rId29"/>
    <p:sldId id="384" r:id="rId30"/>
    <p:sldId id="361" r:id="rId31"/>
    <p:sldId id="362" r:id="rId32"/>
    <p:sldId id="363" r:id="rId33"/>
    <p:sldId id="370" r:id="rId34"/>
    <p:sldId id="364" r:id="rId35"/>
    <p:sldId id="365" r:id="rId36"/>
    <p:sldId id="366" r:id="rId37"/>
    <p:sldId id="367" r:id="rId38"/>
    <p:sldId id="368" r:id="rId39"/>
    <p:sldId id="371" r:id="rId4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8D230F3-CF80-4859-8CE7-A43EE81993B5}" styleName="Açık Stil 1 - Vurgu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Açık Stil 1 - Vurgu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Koyu Stil 1 - Vurgu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Koyu Stil 1 - Vurgu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595" autoAdjust="0"/>
  </p:normalViewPr>
  <p:slideViewPr>
    <p:cSldViewPr>
      <p:cViewPr>
        <p:scale>
          <a:sx n="74" d="100"/>
          <a:sy n="74" d="100"/>
        </p:scale>
        <p:origin x="-1854"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murat.caglayan\Desktop\Sekt&#246;r\Kasko_Prim_Adet\KaskoPrimAdet_2012y&#305;ll&#305;k.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murat.caglayan\Desktop\Sekt&#246;r\Kasko_Prim_Adet\KaskoPrimAdet_2012y&#305;ll&#305;k.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murat.caglayan\Desktop\Sekt&#246;r\Kasko_Prim_Adet\KaskoPrimAdet_2012y&#305;ll&#305;k.xls"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al__ma_Sayfas_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al__ma_Sayfas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dLbls>
          <c:showLegendKey val="0"/>
          <c:showVal val="0"/>
          <c:showCatName val="0"/>
          <c:showSerName val="0"/>
          <c:showPercent val="1"/>
          <c:showBubbleSize val="0"/>
          <c:showLeaderLines val="1"/>
        </c:dLbls>
      </c:pie3DChart>
    </c:plotArea>
    <c:legend>
      <c:legendPos val="r"/>
      <c:layout/>
      <c:overlay val="0"/>
      <c:txPr>
        <a:bodyPr/>
        <a:lstStyle/>
        <a:p>
          <a:pPr>
            <a:defRPr sz="1100" b="1"/>
          </a:pPr>
          <a:endParaRPr lang="tr-TR"/>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ARAÇ </a:t>
            </a:r>
            <a:r>
              <a:rPr lang="tr-TR"/>
              <a:t>ADETİ </a:t>
            </a:r>
            <a:r>
              <a:rPr lang="en-US"/>
              <a:t>/</a:t>
            </a:r>
            <a:r>
              <a:rPr lang="tr-TR"/>
              <a:t> SİGORTALI ARAÇ ADETİ</a:t>
            </a:r>
            <a:r>
              <a:rPr lang="tr-TR" baseline="0"/>
              <a:t> ORANI</a:t>
            </a:r>
            <a:endParaRPr lang="en-US"/>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dLbl>
              <c:idx val="0"/>
              <c:layout>
                <c:manualLayout>
                  <c:x val="-1.5656505069176767E-3"/>
                  <c:y val="-1.411301522053106E-3"/>
                </c:manualLayout>
              </c:layout>
              <c:showLegendKey val="0"/>
              <c:showVal val="0"/>
              <c:showCatName val="0"/>
              <c:showSerName val="0"/>
              <c:showPercent val="1"/>
              <c:showBubbleSize val="0"/>
            </c:dLbl>
            <c:dLbl>
              <c:idx val="1"/>
              <c:layout>
                <c:manualLayout>
                  <c:x val="3.9048704990225676E-2"/>
                  <c:y val="-1.4817798022441936E-2"/>
                </c:manualLayout>
              </c:layout>
              <c:spPr/>
              <c:txPr>
                <a:bodyPr/>
                <a:lstStyle/>
                <a:p>
                  <a:pPr>
                    <a:defRPr sz="1200" b="1"/>
                  </a:pPr>
                  <a:endParaRPr lang="tr-TR"/>
                </a:p>
              </c:txPr>
              <c:showLegendKey val="0"/>
              <c:showVal val="0"/>
              <c:showCatName val="0"/>
              <c:showSerName val="0"/>
              <c:showPercent val="1"/>
              <c:showBubbleSize val="0"/>
            </c:dLbl>
            <c:txPr>
              <a:bodyPr/>
              <a:lstStyle/>
              <a:p>
                <a:pPr>
                  <a:defRPr sz="1100" b="1"/>
                </a:pPr>
                <a:endParaRPr lang="tr-TR"/>
              </a:p>
            </c:txPr>
            <c:showLegendKey val="0"/>
            <c:showVal val="0"/>
            <c:showCatName val="0"/>
            <c:showSerName val="0"/>
            <c:showPercent val="1"/>
            <c:showBubbleSize val="0"/>
            <c:showLeaderLines val="1"/>
          </c:dLbls>
          <c:cat>
            <c:strRef>
              <c:f>Grafik!$B$25:$B$26</c:f>
              <c:strCache>
                <c:ptCount val="2"/>
                <c:pt idx="0">
                  <c:v>Toplam Araç Sayısı</c:v>
                </c:pt>
                <c:pt idx="1">
                  <c:v>Sigortalı Araç Sayısı</c:v>
                </c:pt>
              </c:strCache>
            </c:strRef>
          </c:cat>
          <c:val>
            <c:numRef>
              <c:f>Grafik!$C$25:$C$26</c:f>
              <c:numCache>
                <c:formatCode>#,##0</c:formatCode>
                <c:ptCount val="2"/>
                <c:pt idx="0">
                  <c:v>16867289</c:v>
                </c:pt>
                <c:pt idx="1">
                  <c:v>4777597</c:v>
                </c:pt>
              </c:numCache>
            </c:numRef>
          </c:val>
        </c:ser>
        <c:dLbls>
          <c:showLegendKey val="0"/>
          <c:showVal val="0"/>
          <c:showCatName val="0"/>
          <c:showSerName val="0"/>
          <c:showPercent val="1"/>
          <c:showBubbleSize val="0"/>
          <c:showLeaderLines val="1"/>
        </c:dLbls>
      </c:pie3DChart>
    </c:plotArea>
    <c:legend>
      <c:legendPos val="r"/>
      <c:layout/>
      <c:overlay val="0"/>
      <c:txPr>
        <a:bodyPr/>
        <a:lstStyle/>
        <a:p>
          <a:pPr>
            <a:defRPr sz="1400" b="1"/>
          </a:pPr>
          <a:endParaRPr lang="tr-TR"/>
        </a:p>
      </c:txPr>
    </c:legend>
    <c:plotVisOnly val="1"/>
    <c:dispBlanksAs val="gap"/>
    <c:showDLblsOverMax val="0"/>
  </c:chart>
  <c:spPr>
    <a:solidFill>
      <a:schemeClr val="accent6">
        <a:lumMod val="20000"/>
        <a:lumOff val="80000"/>
      </a:schemeClr>
    </a:solidFill>
    <a:scene3d>
      <a:camera prst="orthographicFront"/>
      <a:lightRig rig="threePt" dir="t"/>
    </a:scene3d>
    <a:sp3d>
      <a:bevelT w="101600" prst="riblet"/>
    </a:sp3d>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tr-TR" dirty="0" smtClean="0"/>
              <a:t>SİGORTALI</a:t>
            </a:r>
            <a:r>
              <a:rPr lang="tr-TR" baseline="0" dirty="0" smtClean="0"/>
              <a:t> ARAÇ DAĞILIMI</a:t>
            </a:r>
            <a:endParaRPr lang="tr-TR" dirty="0"/>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dLbl>
              <c:idx val="0"/>
              <c:layout>
                <c:manualLayout>
                  <c:x val="-7.9312518743227825E-2"/>
                  <c:y val="0.17955933139936531"/>
                </c:manualLayout>
              </c:layout>
              <c:showLegendKey val="0"/>
              <c:showVal val="0"/>
              <c:showCatName val="0"/>
              <c:showSerName val="0"/>
              <c:showPercent val="1"/>
              <c:showBubbleSize val="0"/>
            </c:dLbl>
            <c:dLbl>
              <c:idx val="3"/>
              <c:layout>
                <c:manualLayout>
                  <c:x val="2.319682070485303E-2"/>
                  <c:y val="-3.5272551457383616E-2"/>
                </c:manualLayout>
              </c:layout>
              <c:showLegendKey val="0"/>
              <c:showVal val="0"/>
              <c:showCatName val="0"/>
              <c:showSerName val="0"/>
              <c:showPercent val="1"/>
              <c:showBubbleSize val="0"/>
            </c:dLbl>
            <c:dLbl>
              <c:idx val="4"/>
              <c:layout>
                <c:manualLayout>
                  <c:x val="1.1855807530709945E-3"/>
                  <c:y val="7.4921950545655484E-3"/>
                </c:manualLayout>
              </c:layout>
              <c:showLegendKey val="0"/>
              <c:showVal val="0"/>
              <c:showCatName val="0"/>
              <c:showSerName val="0"/>
              <c:showPercent val="1"/>
              <c:showBubbleSize val="0"/>
            </c:dLbl>
            <c:txPr>
              <a:bodyPr/>
              <a:lstStyle/>
              <a:p>
                <a:pPr>
                  <a:defRPr sz="1200" b="1"/>
                </a:pPr>
                <a:endParaRPr lang="tr-TR"/>
              </a:p>
            </c:txPr>
            <c:showLegendKey val="0"/>
            <c:showVal val="0"/>
            <c:showCatName val="0"/>
            <c:showSerName val="0"/>
            <c:showPercent val="1"/>
            <c:showBubbleSize val="0"/>
            <c:showLeaderLines val="1"/>
          </c:dLbls>
          <c:cat>
            <c:strRef>
              <c:f>Grafik!$B$5:$B$11</c:f>
              <c:strCache>
                <c:ptCount val="7"/>
                <c:pt idx="0">
                  <c:v>Otomobil</c:v>
                </c:pt>
                <c:pt idx="1">
                  <c:v>Minibüs/Midibüs</c:v>
                </c:pt>
                <c:pt idx="2">
                  <c:v>Otobüs</c:v>
                </c:pt>
                <c:pt idx="3">
                  <c:v>Kamyonet</c:v>
                </c:pt>
                <c:pt idx="4">
                  <c:v>Kamyon/Çekivi/Tanker/Römork</c:v>
                </c:pt>
                <c:pt idx="5">
                  <c:v>Traktör</c:v>
                </c:pt>
                <c:pt idx="6">
                  <c:v>Diğer Araçlar</c:v>
                </c:pt>
              </c:strCache>
            </c:strRef>
          </c:cat>
          <c:val>
            <c:numRef>
              <c:f>Grafik!$C$5:$C$11</c:f>
              <c:numCache>
                <c:formatCode>#,##0_ ;[Red]\-#,##0\ </c:formatCode>
                <c:ptCount val="7"/>
                <c:pt idx="0">
                  <c:v>2887979.8678277801</c:v>
                </c:pt>
                <c:pt idx="1">
                  <c:v>152615.43952427409</c:v>
                </c:pt>
                <c:pt idx="2">
                  <c:v>11968.296863537689</c:v>
                </c:pt>
                <c:pt idx="3">
                  <c:v>1140199.5434872149</c:v>
                </c:pt>
                <c:pt idx="4">
                  <c:v>381256.44646884885</c:v>
                </c:pt>
                <c:pt idx="5">
                  <c:v>132394.96074548832</c:v>
                </c:pt>
                <c:pt idx="6">
                  <c:v>71182.334246575323</c:v>
                </c:pt>
              </c:numCache>
            </c:numRef>
          </c:val>
        </c:ser>
        <c:dLbls>
          <c:showLegendKey val="0"/>
          <c:showVal val="0"/>
          <c:showCatName val="0"/>
          <c:showSerName val="0"/>
          <c:showPercent val="1"/>
          <c:showBubbleSize val="0"/>
          <c:showLeaderLines val="1"/>
        </c:dLbls>
      </c:pie3DChart>
    </c:plotArea>
    <c:legend>
      <c:legendPos val="r"/>
      <c:layout/>
      <c:overlay val="0"/>
      <c:txPr>
        <a:bodyPr/>
        <a:lstStyle/>
        <a:p>
          <a:pPr>
            <a:defRPr sz="1200" b="1"/>
          </a:pPr>
          <a:endParaRPr lang="tr-TR"/>
        </a:p>
      </c:txPr>
    </c:legend>
    <c:plotVisOnly val="1"/>
    <c:dispBlanksAs val="gap"/>
    <c:showDLblsOverMax val="0"/>
  </c:chart>
  <c:spPr>
    <a:solidFill>
      <a:schemeClr val="accent6">
        <a:lumMod val="20000"/>
        <a:lumOff val="80000"/>
      </a:schemeClr>
    </a:solidFill>
    <a:scene3d>
      <a:camera prst="orthographicFront"/>
      <a:lightRig rig="threePt" dir="t"/>
    </a:scene3d>
    <a:sp3d>
      <a:bevelT w="101600" prst="riblet"/>
    </a:sp3d>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tr-TR" dirty="0" smtClean="0"/>
              <a:t>2012  KASKO HASAR PARÇA KULLANIMI  </a:t>
            </a:r>
            <a:r>
              <a:rPr lang="tr-TR" baseline="0" dirty="0" smtClean="0"/>
              <a:t> </a:t>
            </a:r>
            <a:endParaRPr lang="en-US" dirty="0"/>
          </a:p>
        </c:rich>
      </c:tx>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Sayfa1!$B$1</c:f>
              <c:strCache>
                <c:ptCount val="1"/>
                <c:pt idx="0">
                  <c:v>Satışlar</c:v>
                </c:pt>
              </c:strCache>
            </c:strRef>
          </c:tx>
          <c:explosion val="25"/>
          <c:dPt>
            <c:idx val="0"/>
            <c:bubble3D val="0"/>
            <c:explosion val="27"/>
            <c:spPr>
              <a:solidFill>
                <a:srgbClr val="FF0000"/>
              </a:solidFill>
            </c:spPr>
          </c:dPt>
          <c:dPt>
            <c:idx val="1"/>
            <c:bubble3D val="0"/>
            <c:spPr>
              <a:solidFill>
                <a:srgbClr val="FFC000"/>
              </a:solidFill>
            </c:spPr>
          </c:dPt>
          <c:cat>
            <c:strRef>
              <c:f>Sayfa1!$A$2:$A$3</c:f>
              <c:strCache>
                <c:ptCount val="2"/>
                <c:pt idx="0">
                  <c:v>ORJİNAL</c:v>
                </c:pt>
                <c:pt idx="1">
                  <c:v>EŞDEĞER</c:v>
                </c:pt>
              </c:strCache>
            </c:strRef>
          </c:cat>
          <c:val>
            <c:numRef>
              <c:f>Sayfa1!$B$2:$B$3</c:f>
              <c:numCache>
                <c:formatCode>General</c:formatCode>
                <c:ptCount val="2"/>
                <c:pt idx="0">
                  <c:v>106704</c:v>
                </c:pt>
                <c:pt idx="1">
                  <c:v>3635</c:v>
                </c:pt>
              </c:numCache>
            </c:numRef>
          </c:val>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tr-T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tr-TR" dirty="0" smtClean="0"/>
              <a:t>2012  KASKO HASAR PARÇA KULLANIMI  </a:t>
            </a:r>
            <a:r>
              <a:rPr lang="tr-TR" baseline="0" dirty="0" smtClean="0"/>
              <a:t> </a:t>
            </a:r>
            <a:endParaRPr lang="en-US" dirty="0"/>
          </a:p>
        </c:rich>
      </c:tx>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Sayfa1!$B$1</c:f>
              <c:strCache>
                <c:ptCount val="1"/>
                <c:pt idx="0">
                  <c:v>Satışlar</c:v>
                </c:pt>
              </c:strCache>
            </c:strRef>
          </c:tx>
          <c:explosion val="25"/>
          <c:dPt>
            <c:idx val="0"/>
            <c:bubble3D val="0"/>
            <c:explosion val="27"/>
            <c:spPr>
              <a:solidFill>
                <a:srgbClr val="FFC000"/>
              </a:solidFill>
            </c:spPr>
          </c:dPt>
          <c:dPt>
            <c:idx val="1"/>
            <c:bubble3D val="0"/>
            <c:spPr>
              <a:solidFill>
                <a:srgbClr val="0070C0"/>
              </a:solidFill>
            </c:spPr>
          </c:dPt>
          <c:cat>
            <c:strRef>
              <c:f>Sayfa1!$A$2:$A$3</c:f>
              <c:strCache>
                <c:ptCount val="2"/>
                <c:pt idx="0">
                  <c:v>ANLAŞMALI</c:v>
                </c:pt>
                <c:pt idx="1">
                  <c:v>ANLAŞMASIZ</c:v>
                </c:pt>
              </c:strCache>
            </c:strRef>
          </c:cat>
          <c:val>
            <c:numRef>
              <c:f>Sayfa1!$B$2:$B$3</c:f>
              <c:numCache>
                <c:formatCode>0%</c:formatCode>
                <c:ptCount val="2"/>
                <c:pt idx="0">
                  <c:v>0.39000000000000073</c:v>
                </c:pt>
                <c:pt idx="1">
                  <c:v>0.61000000000000065</c:v>
                </c:pt>
              </c:numCache>
            </c:numRef>
          </c:val>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tr-TR"/>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57C5551-B169-48FE-9C16-A44AF4988A7C}" type="datetimeFigureOut">
              <a:rPr lang="tr-TR" smtClean="0"/>
              <a:pPr/>
              <a:t>13.03.2013</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tr-TR" smtClean="0"/>
              <a:t>BİREYSEL SİGORTALAR DEPARTMANI</a:t>
            </a:r>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60D0D9-DE95-41E4-9336-8D818CB5044D}" type="slidenum">
              <a:rPr lang="tr-TR" smtClean="0"/>
              <a:pPr/>
              <a:t>‹#›</a:t>
            </a:fld>
            <a:endParaRPr lang="tr-TR"/>
          </a:p>
        </p:txBody>
      </p:sp>
    </p:spTree>
    <p:extLst>
      <p:ext uri="{BB962C8B-B14F-4D97-AF65-F5344CB8AC3E}">
        <p14:creationId xmlns:p14="http://schemas.microsoft.com/office/powerpoint/2010/main" val="87817903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4B7688D-31D3-4115-BAE7-744F525F445A}" type="datetimeFigureOut">
              <a:rPr lang="tr-TR"/>
              <a:pPr>
                <a:defRPr/>
              </a:pPr>
              <a:t>13.03.2013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r>
              <a:rPr lang="tr-TR" smtClean="0"/>
              <a:t>BİREYSEL SİGORTALAR DEPARTMANI</a:t>
            </a: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1CA665C-CA3F-430F-817C-E365C169A267}" type="slidenum">
              <a:rPr lang="tr-TR"/>
              <a:pPr>
                <a:defRPr/>
              </a:pPr>
              <a:t>‹#›</a:t>
            </a:fld>
            <a:endParaRPr lang="tr-TR"/>
          </a:p>
        </p:txBody>
      </p:sp>
    </p:spTree>
    <p:extLst>
      <p:ext uri="{BB962C8B-B14F-4D97-AF65-F5344CB8AC3E}">
        <p14:creationId xmlns:p14="http://schemas.microsoft.com/office/powerpoint/2010/main" val="3190756346"/>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C1CA665C-CA3F-430F-817C-E365C169A267}" type="slidenum">
              <a:rPr lang="tr-TR" smtClean="0"/>
              <a:pPr>
                <a:defRPr/>
              </a:pPr>
              <a:t>1</a:t>
            </a:fld>
            <a:endParaRPr lang="tr-TR"/>
          </a:p>
        </p:txBody>
      </p:sp>
      <p:sp>
        <p:nvSpPr>
          <p:cNvPr id="5" name="4 Veri Yer Tutucusu"/>
          <p:cNvSpPr>
            <a:spLocks noGrp="1"/>
          </p:cNvSpPr>
          <p:nvPr>
            <p:ph type="dt" idx="11"/>
          </p:nvPr>
        </p:nvSpPr>
        <p:spPr/>
        <p:txBody>
          <a:bodyPr/>
          <a:lstStyle/>
          <a:p>
            <a:pPr>
              <a:defRPr/>
            </a:pPr>
            <a:fld id="{14E8DC6C-E813-4F87-B6A8-E021A79714ED}" type="datetime1">
              <a:rPr lang="tr-TR" smtClean="0"/>
              <a:pPr>
                <a:defRPr/>
              </a:pPr>
              <a:t>13.03.2013</a:t>
            </a:fld>
            <a:endParaRPr lang="tr-TR"/>
          </a:p>
        </p:txBody>
      </p:sp>
      <p:sp>
        <p:nvSpPr>
          <p:cNvPr id="6" name="5 Altbilgi Yer Tutucusu"/>
          <p:cNvSpPr>
            <a:spLocks noGrp="1"/>
          </p:cNvSpPr>
          <p:nvPr>
            <p:ph type="ftr" sz="quarter" idx="12"/>
          </p:nvPr>
        </p:nvSpPr>
        <p:spPr/>
        <p:txBody>
          <a:bodyPr/>
          <a:lstStyle/>
          <a:p>
            <a:pPr>
              <a:defRPr/>
            </a:pPr>
            <a:r>
              <a:rPr lang="tr-TR" smtClean="0"/>
              <a:t>BİREYSEL SİGORTALAR DEPARTMANI</a:t>
            </a:r>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14</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15</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16</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17</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18</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19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C1CA665C-CA3F-430F-817C-E365C169A267}" type="slidenum">
              <a:rPr lang="tr-TR" smtClean="0"/>
              <a:pPr>
                <a:defRPr/>
              </a:pPr>
              <a:t>2</a:t>
            </a:fld>
            <a:endParaRPr lang="tr-TR"/>
          </a:p>
        </p:txBody>
      </p:sp>
      <p:sp>
        <p:nvSpPr>
          <p:cNvPr id="5" name="4 Veri Yer Tutucusu"/>
          <p:cNvSpPr>
            <a:spLocks noGrp="1"/>
          </p:cNvSpPr>
          <p:nvPr>
            <p:ph type="dt" idx="11"/>
          </p:nvPr>
        </p:nvSpPr>
        <p:spPr/>
        <p:txBody>
          <a:bodyPr/>
          <a:lstStyle/>
          <a:p>
            <a:pPr>
              <a:defRPr/>
            </a:pPr>
            <a:fld id="{14E8DC6C-E813-4F87-B6A8-E021A79714ED}" type="datetime1">
              <a:rPr lang="tr-TR" smtClean="0"/>
              <a:pPr>
                <a:defRPr/>
              </a:pPr>
              <a:t>13.03.2013</a:t>
            </a:fld>
            <a:endParaRPr lang="tr-TR"/>
          </a:p>
        </p:txBody>
      </p:sp>
      <p:sp>
        <p:nvSpPr>
          <p:cNvPr id="6" name="5 Altbilgi Yer Tutucusu"/>
          <p:cNvSpPr>
            <a:spLocks noGrp="1"/>
          </p:cNvSpPr>
          <p:nvPr>
            <p:ph type="ftr" sz="quarter" idx="12"/>
          </p:nvPr>
        </p:nvSpPr>
        <p:spPr/>
        <p:txBody>
          <a:bodyPr/>
          <a:lstStyle/>
          <a:p>
            <a:pPr>
              <a:defRPr/>
            </a:pPr>
            <a:r>
              <a:rPr lang="tr-TR" smtClean="0"/>
              <a:t>BİREYSEL SİGORTALAR DEPARTMANI</a:t>
            </a:r>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20</a:t>
            </a:fld>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21</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22</a:t>
            </a:fld>
            <a:endParaRPr 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23</a:t>
            </a:fld>
            <a:endParaRPr lang="tr-T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24</a:t>
            </a:fld>
            <a:endParaRPr lang="tr-T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25</a:t>
            </a:fld>
            <a:endParaRPr lang="tr-T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26</a:t>
            </a:fld>
            <a:endParaRPr lang="tr-T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27</a:t>
            </a:fld>
            <a:endParaRPr lang="tr-T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28</a:t>
            </a:fld>
            <a:endParaRPr lang="tr-T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29</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3</a:t>
            </a:fld>
            <a:endParaRPr lang="tr-T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30</a:t>
            </a:fld>
            <a:endParaRPr lang="tr-T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31</a:t>
            </a:fld>
            <a:endParaRPr lang="tr-T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32</a:t>
            </a:fld>
            <a:endParaRPr lang="tr-T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33</a:t>
            </a:fld>
            <a:endParaRPr lang="tr-T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34</a:t>
            </a:fld>
            <a:endParaRPr lang="tr-T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35</a:t>
            </a:fld>
            <a:endParaRPr lang="tr-T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36</a:t>
            </a:fld>
            <a:endParaRPr lang="tr-T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37</a:t>
            </a:fld>
            <a:endParaRPr lang="tr-T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38</a:t>
            </a:fld>
            <a:endParaRPr lang="tr-T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a:defRPr/>
            </a:pPr>
            <a:fld id="{C1CA665C-CA3F-430F-817C-E365C169A267}" type="slidenum">
              <a:rPr lang="tr-TR" smtClean="0"/>
              <a:pPr>
                <a:defRPr/>
              </a:pPr>
              <a:t>39</a:t>
            </a:fld>
            <a:endParaRPr lang="tr-TR"/>
          </a:p>
        </p:txBody>
      </p:sp>
      <p:sp>
        <p:nvSpPr>
          <p:cNvPr id="5" name="4 Veri Yer Tutucusu"/>
          <p:cNvSpPr>
            <a:spLocks noGrp="1"/>
          </p:cNvSpPr>
          <p:nvPr>
            <p:ph type="dt" idx="11"/>
          </p:nvPr>
        </p:nvSpPr>
        <p:spPr/>
        <p:txBody>
          <a:bodyPr/>
          <a:lstStyle/>
          <a:p>
            <a:pPr>
              <a:defRPr/>
            </a:pPr>
            <a:fld id="{14E8DC6C-E813-4F87-B6A8-E021A79714ED}" type="datetime1">
              <a:rPr lang="tr-TR" smtClean="0"/>
              <a:pPr>
                <a:defRPr/>
              </a:pPr>
              <a:t>13.03.2013</a:t>
            </a:fld>
            <a:endParaRPr lang="tr-TR"/>
          </a:p>
        </p:txBody>
      </p:sp>
      <p:sp>
        <p:nvSpPr>
          <p:cNvPr id="6" name="5 Altbilgi Yer Tutucusu"/>
          <p:cNvSpPr>
            <a:spLocks noGrp="1"/>
          </p:cNvSpPr>
          <p:nvPr>
            <p:ph type="ftr" sz="quarter" idx="12"/>
          </p:nvPr>
        </p:nvSpPr>
        <p:spPr/>
        <p:txBody>
          <a:bodyPr/>
          <a:lstStyle/>
          <a:p>
            <a:pPr>
              <a:defRPr/>
            </a:pPr>
            <a:r>
              <a:rPr lang="tr-TR" smtClean="0"/>
              <a:t>BİREYSEL SİGORTALAR DEPARTMANI</a:t>
            </a:r>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Veri Yer Tutucusu"/>
          <p:cNvSpPr>
            <a:spLocks noGrp="1"/>
          </p:cNvSpPr>
          <p:nvPr>
            <p:ph type="dt" idx="10"/>
          </p:nvPr>
        </p:nvSpPr>
        <p:spPr/>
        <p:txBody>
          <a:bodyPr/>
          <a:lstStyle/>
          <a:p>
            <a:pPr>
              <a:defRPr/>
            </a:pPr>
            <a:fld id="{A8CFB455-A6CA-4C36-94F5-7236FE5C8E27}" type="datetime1">
              <a:rPr lang="tr-TR" smtClean="0"/>
              <a:pPr>
                <a:defRPr/>
              </a:pPr>
              <a:t>13.03.2013</a:t>
            </a:fld>
            <a:endParaRPr lang="tr-TR"/>
          </a:p>
        </p:txBody>
      </p:sp>
      <p:sp>
        <p:nvSpPr>
          <p:cNvPr id="5" name="4 Altbilgi Yer Tutucusu"/>
          <p:cNvSpPr>
            <a:spLocks noGrp="1"/>
          </p:cNvSpPr>
          <p:nvPr>
            <p:ph type="ftr" sz="quarter" idx="11"/>
          </p:nvPr>
        </p:nvSpPr>
        <p:spPr/>
        <p:txBody>
          <a:bodyPr/>
          <a:lstStyle/>
          <a:p>
            <a:pPr>
              <a:defRPr/>
            </a:pPr>
            <a:r>
              <a:rPr lang="tr-TR" smtClean="0"/>
              <a:t>BİREYSEL SİGORTALAR DEPARTMANI</a:t>
            </a:r>
            <a:endParaRPr lang="tr-TR"/>
          </a:p>
        </p:txBody>
      </p:sp>
      <p:sp>
        <p:nvSpPr>
          <p:cNvPr id="6" name="5 Slayt Numarası Yer Tutucusu"/>
          <p:cNvSpPr>
            <a:spLocks noGrp="1"/>
          </p:cNvSpPr>
          <p:nvPr>
            <p:ph type="sldNum" sz="quarter" idx="12"/>
          </p:nvPr>
        </p:nvSpPr>
        <p:spPr/>
        <p:txBody>
          <a:bodyPr/>
          <a:lstStyle/>
          <a:p>
            <a:pPr>
              <a:defRPr/>
            </a:pPr>
            <a:fld id="{C1CA665C-CA3F-430F-817C-E365C169A267}" type="slidenum">
              <a:rPr lang="tr-TR" smtClean="0"/>
              <a:pPr>
                <a:defRPr/>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pPr>
              <a:defRPr/>
            </a:pPr>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pPr>
              <a:defRPr/>
            </a:pPr>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pPr>
              <a:defRPr/>
            </a:pPr>
            <a:fld id="{702F235F-E5D9-43C1-A6AC-B428E481648F}" type="slidenum">
              <a:rPr lang="tr-TR" smtClean="0"/>
              <a:pPr>
                <a:defRPr/>
              </a:pPr>
              <a:t>‹#›</a:t>
            </a:fld>
            <a:endParaRPr lang="tr-TR"/>
          </a:p>
        </p:txBody>
      </p:sp>
    </p:spTree>
  </p:cSld>
  <p:clrMapOvr>
    <a:masterClrMapping/>
  </p:clrMapOvr>
  <p:transition>
    <p:spli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pPr>
              <a:defRPr/>
            </a:pPr>
            <a:endParaRPr lang="tr-TR"/>
          </a:p>
        </p:txBody>
      </p:sp>
      <p:sp>
        <p:nvSpPr>
          <p:cNvPr id="5" name="4 Altbilgi Yer Tutucusu"/>
          <p:cNvSpPr>
            <a:spLocks noGrp="1"/>
          </p:cNvSpPr>
          <p:nvPr>
            <p:ph type="ftr" sz="quarter" idx="11"/>
          </p:nvPr>
        </p:nvSpPr>
        <p:spPr/>
        <p:txBody>
          <a:bodyPr/>
          <a:lstStyle>
            <a:extLst/>
          </a:lstStyle>
          <a:p>
            <a:pPr>
              <a:defRPr/>
            </a:pPr>
            <a:endParaRPr lang="tr-TR"/>
          </a:p>
        </p:txBody>
      </p:sp>
      <p:sp>
        <p:nvSpPr>
          <p:cNvPr id="6" name="5 Slayt Numarası Yer Tutucusu"/>
          <p:cNvSpPr>
            <a:spLocks noGrp="1"/>
          </p:cNvSpPr>
          <p:nvPr>
            <p:ph type="sldNum" sz="quarter" idx="12"/>
          </p:nvPr>
        </p:nvSpPr>
        <p:spPr/>
        <p:txBody>
          <a:bodyPr/>
          <a:lstStyle>
            <a:extLst/>
          </a:lstStyle>
          <a:p>
            <a:pPr>
              <a:defRPr/>
            </a:pPr>
            <a:fld id="{F5446A56-5243-4015-B672-2AAA301789B8}" type="slidenum">
              <a:rPr lang="tr-TR" smtClean="0"/>
              <a:pPr>
                <a:defRPr/>
              </a:pPr>
              <a:t>‹#›</a:t>
            </a:fld>
            <a:endParaRPr lang="tr-TR"/>
          </a:p>
        </p:txBody>
      </p:sp>
      <p:pic>
        <p:nvPicPr>
          <p:cNvPr id="7" name="WordPictureWatermark24586783" descr="BACKGROUND"/>
          <p:cNvPicPr>
            <a:picLocks noChangeAspect="1" noChangeArrowheads="1"/>
          </p:cNvPicPr>
          <p:nvPr userDrawn="1"/>
        </p:nvPicPr>
        <p:blipFill>
          <a:blip r:embed="rId2" cstate="print"/>
          <a:srcRect l="49191" t="65077"/>
          <a:stretch>
            <a:fillRect/>
          </a:stretch>
        </p:blipFill>
        <p:spPr bwMode="auto">
          <a:xfrm>
            <a:off x="5295900" y="3176588"/>
            <a:ext cx="3848100" cy="3681412"/>
          </a:xfrm>
          <a:prstGeom prst="rect">
            <a:avLst/>
          </a:prstGeom>
          <a:noFill/>
          <a:ln w="9525">
            <a:noFill/>
            <a:miter lim="800000"/>
            <a:headEnd/>
            <a:tailEnd/>
          </a:ln>
        </p:spPr>
      </p:pic>
    </p:spTree>
  </p:cSld>
  <p:clrMapOvr>
    <a:masterClrMapping/>
  </p:clrMapOvr>
  <p:transition>
    <p:spli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pPr>
              <a:defRPr/>
            </a:pPr>
            <a:endParaRPr lang="tr-TR"/>
          </a:p>
        </p:txBody>
      </p:sp>
      <p:sp>
        <p:nvSpPr>
          <p:cNvPr id="5" name="4 Altbilgi Yer Tutucusu"/>
          <p:cNvSpPr>
            <a:spLocks noGrp="1"/>
          </p:cNvSpPr>
          <p:nvPr>
            <p:ph type="ftr" sz="quarter" idx="11"/>
          </p:nvPr>
        </p:nvSpPr>
        <p:spPr/>
        <p:txBody>
          <a:bodyPr/>
          <a:lstStyle>
            <a:extLst/>
          </a:lstStyle>
          <a:p>
            <a:pPr>
              <a:defRPr/>
            </a:pPr>
            <a:endParaRPr lang="tr-TR"/>
          </a:p>
        </p:txBody>
      </p:sp>
      <p:sp>
        <p:nvSpPr>
          <p:cNvPr id="6" name="5 Slayt Numarası Yer Tutucusu"/>
          <p:cNvSpPr>
            <a:spLocks noGrp="1"/>
          </p:cNvSpPr>
          <p:nvPr>
            <p:ph type="sldNum" sz="quarter" idx="12"/>
          </p:nvPr>
        </p:nvSpPr>
        <p:spPr/>
        <p:txBody>
          <a:bodyPr/>
          <a:lstStyle>
            <a:extLst/>
          </a:lstStyle>
          <a:p>
            <a:pPr>
              <a:defRPr/>
            </a:pPr>
            <a:fld id="{9A83E69B-46F7-42D9-AEC3-217D4BC113B3}" type="slidenum">
              <a:rPr lang="tr-TR" smtClean="0"/>
              <a:pPr>
                <a:defRPr/>
              </a:pPr>
              <a:t>‹#›</a:t>
            </a:fld>
            <a:endParaRPr lang="tr-TR"/>
          </a:p>
        </p:txBody>
      </p:sp>
      <p:pic>
        <p:nvPicPr>
          <p:cNvPr id="7" name="WordPictureWatermark24586783" descr="BACKGROUND"/>
          <p:cNvPicPr>
            <a:picLocks noChangeAspect="1" noChangeArrowheads="1"/>
          </p:cNvPicPr>
          <p:nvPr userDrawn="1"/>
        </p:nvPicPr>
        <p:blipFill>
          <a:blip r:embed="rId2" cstate="print"/>
          <a:srcRect l="49191" t="65077"/>
          <a:stretch>
            <a:fillRect/>
          </a:stretch>
        </p:blipFill>
        <p:spPr bwMode="auto">
          <a:xfrm>
            <a:off x="5295900" y="3176588"/>
            <a:ext cx="3848100" cy="3681412"/>
          </a:xfrm>
          <a:prstGeom prst="rect">
            <a:avLst/>
          </a:prstGeom>
          <a:noFill/>
          <a:ln w="9525">
            <a:noFill/>
            <a:miter lim="800000"/>
            <a:headEnd/>
            <a:tailEnd/>
          </a:ln>
        </p:spPr>
      </p:pic>
    </p:spTree>
  </p:cSld>
  <p:clrMapOvr>
    <a:masterClrMapping/>
  </p:clrMapOvr>
  <p:transition>
    <p:split/>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Başlık ve İçerik">
    <p:spTree>
      <p:nvGrpSpPr>
        <p:cNvPr id="1" name=""/>
        <p:cNvGrpSpPr/>
        <p:nvPr/>
      </p:nvGrpSpPr>
      <p:grpSpPr>
        <a:xfrm>
          <a:off x="0" y="0"/>
          <a:ext cx="0" cy="0"/>
          <a:chOff x="0" y="0"/>
          <a:chExt cx="0" cy="0"/>
        </a:xfrm>
      </p:grpSpPr>
      <p:pic>
        <p:nvPicPr>
          <p:cNvPr id="1026" name="Resim 1" descr="LogoFinal5x5"/>
          <p:cNvPicPr>
            <a:picLocks noChangeAspect="1" noChangeArrowheads="1"/>
          </p:cNvPicPr>
          <p:nvPr userDrawn="1"/>
        </p:nvPicPr>
        <p:blipFill>
          <a:blip r:embed="rId2" cstate="print"/>
          <a:srcRect t="25533" b="33333"/>
          <a:stretch>
            <a:fillRect/>
          </a:stretch>
        </p:blipFill>
        <p:spPr bwMode="auto">
          <a:xfrm>
            <a:off x="209550" y="142875"/>
            <a:ext cx="1228725" cy="552450"/>
          </a:xfrm>
          <a:prstGeom prst="rect">
            <a:avLst/>
          </a:prstGeom>
          <a:noFill/>
        </p:spPr>
      </p:pic>
    </p:spTree>
  </p:cSld>
  <p:clrMapOvr>
    <a:masterClrMapping/>
  </p:clrMapOvr>
  <p:transition>
    <p:spli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Başlık ve İçerik">
    <p:spTree>
      <p:nvGrpSpPr>
        <p:cNvPr id="1" name=""/>
        <p:cNvGrpSpPr/>
        <p:nvPr/>
      </p:nvGrpSpPr>
      <p:grpSpPr>
        <a:xfrm>
          <a:off x="0" y="0"/>
          <a:ext cx="0" cy="0"/>
          <a:chOff x="0" y="0"/>
          <a:chExt cx="0" cy="0"/>
        </a:xfrm>
      </p:grpSpPr>
      <p:pic>
        <p:nvPicPr>
          <p:cNvPr id="1026" name="Resim 1" descr="LogoFinal5x5"/>
          <p:cNvPicPr>
            <a:picLocks noChangeAspect="1" noChangeArrowheads="1"/>
          </p:cNvPicPr>
          <p:nvPr userDrawn="1"/>
        </p:nvPicPr>
        <p:blipFill>
          <a:blip r:embed="rId2" cstate="print"/>
          <a:srcRect t="25533" b="33333"/>
          <a:stretch>
            <a:fillRect/>
          </a:stretch>
        </p:blipFill>
        <p:spPr bwMode="auto">
          <a:xfrm>
            <a:off x="209550" y="142875"/>
            <a:ext cx="1228725" cy="552450"/>
          </a:xfrm>
          <a:prstGeom prst="rect">
            <a:avLst/>
          </a:prstGeom>
          <a:noFill/>
        </p:spPr>
      </p:pic>
    </p:spTree>
  </p:cSld>
  <p:clrMapOvr>
    <a:masterClrMapping/>
  </p:clrMapOvr>
  <p:transition>
    <p:spli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pPr>
              <a:defRPr/>
            </a:pPr>
            <a:endParaRPr lang="tr-TR"/>
          </a:p>
        </p:txBody>
      </p:sp>
      <p:sp>
        <p:nvSpPr>
          <p:cNvPr id="5" name="4 Altbilgi Yer Tutucusu"/>
          <p:cNvSpPr>
            <a:spLocks noGrp="1"/>
          </p:cNvSpPr>
          <p:nvPr>
            <p:ph type="ftr" sz="quarter" idx="11"/>
          </p:nvPr>
        </p:nvSpPr>
        <p:spPr/>
        <p:txBody>
          <a:bodyPr/>
          <a:lstStyle>
            <a:extLst/>
          </a:lstStyle>
          <a:p>
            <a:pPr>
              <a:defRPr/>
            </a:pPr>
            <a:endParaRPr lang="tr-TR"/>
          </a:p>
        </p:txBody>
      </p:sp>
      <p:sp>
        <p:nvSpPr>
          <p:cNvPr id="6" name="5 Slayt Numarası Yer Tutucusu"/>
          <p:cNvSpPr>
            <a:spLocks noGrp="1"/>
          </p:cNvSpPr>
          <p:nvPr>
            <p:ph type="sldNum" sz="quarter" idx="12"/>
          </p:nvPr>
        </p:nvSpPr>
        <p:spPr/>
        <p:txBody>
          <a:bodyPr/>
          <a:lstStyle>
            <a:extLst/>
          </a:lstStyle>
          <a:p>
            <a:pPr>
              <a:defRPr/>
            </a:pPr>
            <a:fld id="{02BD4856-17AA-4C40-91C3-F276E10B77E2}" type="slidenum">
              <a:rPr lang="tr-TR" smtClean="0"/>
              <a:pPr>
                <a:defRPr/>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pPr>
              <a:defRPr/>
            </a:pPr>
            <a:endParaRPr lang="tr-TR"/>
          </a:p>
        </p:txBody>
      </p:sp>
      <p:sp>
        <p:nvSpPr>
          <p:cNvPr id="5" name="4 Altbilgi Yer Tutucusu"/>
          <p:cNvSpPr>
            <a:spLocks noGrp="1"/>
          </p:cNvSpPr>
          <p:nvPr>
            <p:ph type="ftr" sz="quarter" idx="11"/>
          </p:nvPr>
        </p:nvSpPr>
        <p:spPr/>
        <p:txBody>
          <a:bodyPr/>
          <a:lstStyle>
            <a:extLst/>
          </a:lstStyle>
          <a:p>
            <a:pPr>
              <a:defRPr/>
            </a:pPr>
            <a:endParaRPr lang="tr-TR"/>
          </a:p>
        </p:txBody>
      </p:sp>
      <p:sp>
        <p:nvSpPr>
          <p:cNvPr id="6" name="5 Slayt Numarası Yer Tutucusu"/>
          <p:cNvSpPr>
            <a:spLocks noGrp="1"/>
          </p:cNvSpPr>
          <p:nvPr>
            <p:ph type="sldNum" sz="quarter" idx="12"/>
          </p:nvPr>
        </p:nvSpPr>
        <p:spPr/>
        <p:txBody>
          <a:bodyPr/>
          <a:lstStyle>
            <a:extLst/>
          </a:lstStyle>
          <a:p>
            <a:pPr>
              <a:defRPr/>
            </a:pPr>
            <a:fld id="{468D3948-7252-4550-A268-4E0D9D2F74FD}" type="slidenum">
              <a:rPr lang="tr-TR" smtClean="0"/>
              <a:pPr>
                <a:defRPr/>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pli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pPr>
              <a:defRPr/>
            </a:pPr>
            <a:endParaRPr lang="tr-TR"/>
          </a:p>
        </p:txBody>
      </p:sp>
      <p:sp>
        <p:nvSpPr>
          <p:cNvPr id="6" name="5 Altbilgi Yer Tutucusu"/>
          <p:cNvSpPr>
            <a:spLocks noGrp="1"/>
          </p:cNvSpPr>
          <p:nvPr>
            <p:ph type="ftr" sz="quarter" idx="11"/>
          </p:nvPr>
        </p:nvSpPr>
        <p:spPr/>
        <p:txBody>
          <a:bodyPr/>
          <a:lstStyle>
            <a:extLst/>
          </a:lstStyle>
          <a:p>
            <a:pPr>
              <a:defRPr/>
            </a:pPr>
            <a:endParaRPr lang="tr-TR"/>
          </a:p>
        </p:txBody>
      </p:sp>
      <p:sp>
        <p:nvSpPr>
          <p:cNvPr id="7" name="6 Slayt Numarası Yer Tutucusu"/>
          <p:cNvSpPr>
            <a:spLocks noGrp="1"/>
          </p:cNvSpPr>
          <p:nvPr>
            <p:ph type="sldNum" sz="quarter" idx="12"/>
          </p:nvPr>
        </p:nvSpPr>
        <p:spPr/>
        <p:txBody>
          <a:bodyPr/>
          <a:lstStyle>
            <a:extLst/>
          </a:lstStyle>
          <a:p>
            <a:pPr>
              <a:defRPr/>
            </a:pPr>
            <a:fld id="{46505F50-67B9-4B0A-B30A-77E0FAEC853B}" type="slidenum">
              <a:rPr lang="tr-TR" smtClean="0"/>
              <a:pPr>
                <a:defRPr/>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transition>
    <p:spli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pPr>
              <a:defRPr/>
            </a:pPr>
            <a:endParaRPr lang="tr-TR"/>
          </a:p>
        </p:txBody>
      </p:sp>
      <p:sp>
        <p:nvSpPr>
          <p:cNvPr id="8" name="7 Altbilgi Yer Tutucusu"/>
          <p:cNvSpPr>
            <a:spLocks noGrp="1"/>
          </p:cNvSpPr>
          <p:nvPr>
            <p:ph type="ftr" sz="quarter" idx="11"/>
          </p:nvPr>
        </p:nvSpPr>
        <p:spPr/>
        <p:txBody>
          <a:bodyPr/>
          <a:lstStyle>
            <a:extLst/>
          </a:lstStyle>
          <a:p>
            <a:pPr>
              <a:defRPr/>
            </a:pPr>
            <a:endParaRPr lang="tr-TR"/>
          </a:p>
        </p:txBody>
      </p:sp>
      <p:sp>
        <p:nvSpPr>
          <p:cNvPr id="9" name="8 Slayt Numarası Yer Tutucusu"/>
          <p:cNvSpPr>
            <a:spLocks noGrp="1"/>
          </p:cNvSpPr>
          <p:nvPr>
            <p:ph type="sldNum" sz="quarter" idx="12"/>
          </p:nvPr>
        </p:nvSpPr>
        <p:spPr/>
        <p:txBody>
          <a:bodyPr/>
          <a:lstStyle>
            <a:extLst/>
          </a:lstStyle>
          <a:p>
            <a:pPr>
              <a:defRPr/>
            </a:pPr>
            <a:fld id="{F9FB4F57-79A6-4A2B-ABA6-1C4F63D7DF76}" type="slidenum">
              <a:rPr lang="tr-TR" smtClean="0"/>
              <a:pPr>
                <a:defRPr/>
              </a:pPr>
              <a:t>‹#›</a:t>
            </a:fld>
            <a:endParaRPr lang="tr-TR"/>
          </a:p>
        </p:txBody>
      </p:sp>
    </p:spTree>
  </p:cSld>
  <p:clrMapOvr>
    <a:overrideClrMapping bg1="lt1" tx1="dk1" bg2="lt2" tx2="dk2" accent1="accent1" accent2="accent2" accent3="accent3" accent4="accent4" accent5="accent5" accent6="accent6" hlink="hlink" folHlink="folHlink"/>
  </p:clrMapOvr>
  <p:transition>
    <p:spli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pPr>
              <a:defRPr/>
            </a:pPr>
            <a:endParaRPr lang="tr-TR"/>
          </a:p>
        </p:txBody>
      </p:sp>
      <p:sp>
        <p:nvSpPr>
          <p:cNvPr id="4" name="3 Altbilgi Yer Tutucusu"/>
          <p:cNvSpPr>
            <a:spLocks noGrp="1"/>
          </p:cNvSpPr>
          <p:nvPr>
            <p:ph type="ftr" sz="quarter" idx="11"/>
          </p:nvPr>
        </p:nvSpPr>
        <p:spPr/>
        <p:txBody>
          <a:bodyPr/>
          <a:lstStyle>
            <a:extLst/>
          </a:lstStyle>
          <a:p>
            <a:pPr>
              <a:defRPr/>
            </a:pPr>
            <a:endParaRPr lang="tr-TR"/>
          </a:p>
        </p:txBody>
      </p:sp>
      <p:sp>
        <p:nvSpPr>
          <p:cNvPr id="5" name="4 Slayt Numarası Yer Tutucusu"/>
          <p:cNvSpPr>
            <a:spLocks noGrp="1"/>
          </p:cNvSpPr>
          <p:nvPr>
            <p:ph type="sldNum" sz="quarter" idx="12"/>
          </p:nvPr>
        </p:nvSpPr>
        <p:spPr/>
        <p:txBody>
          <a:bodyPr/>
          <a:lstStyle>
            <a:extLst/>
          </a:lstStyle>
          <a:p>
            <a:pPr>
              <a:defRPr/>
            </a:pPr>
            <a:fld id="{CAF62A0C-1E4A-4EE1-81BF-9189611D2018}" type="slidenum">
              <a:rPr lang="tr-TR" smtClean="0"/>
              <a:pPr>
                <a:defRPr/>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transition>
    <p:spli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pPr>
              <a:defRPr/>
            </a:pPr>
            <a:endParaRPr lang="tr-TR"/>
          </a:p>
        </p:txBody>
      </p:sp>
      <p:sp>
        <p:nvSpPr>
          <p:cNvPr id="3" name="2 Altbilgi Yer Tutucusu"/>
          <p:cNvSpPr>
            <a:spLocks noGrp="1"/>
          </p:cNvSpPr>
          <p:nvPr>
            <p:ph type="ftr" sz="quarter" idx="11"/>
          </p:nvPr>
        </p:nvSpPr>
        <p:spPr/>
        <p:txBody>
          <a:bodyPr/>
          <a:lstStyle>
            <a:extLst/>
          </a:lstStyle>
          <a:p>
            <a:pPr>
              <a:defRPr/>
            </a:pPr>
            <a:endParaRPr lang="tr-TR"/>
          </a:p>
        </p:txBody>
      </p:sp>
      <p:sp>
        <p:nvSpPr>
          <p:cNvPr id="4" name="3 Slayt Numarası Yer Tutucusu"/>
          <p:cNvSpPr>
            <a:spLocks noGrp="1"/>
          </p:cNvSpPr>
          <p:nvPr>
            <p:ph type="sldNum" sz="quarter" idx="12"/>
          </p:nvPr>
        </p:nvSpPr>
        <p:spPr/>
        <p:txBody>
          <a:bodyPr/>
          <a:lstStyle>
            <a:extLst/>
          </a:lstStyle>
          <a:p>
            <a:pPr>
              <a:defRPr/>
            </a:pPr>
            <a:fld id="{F2366058-BDA2-4E13-AB6A-49E9006DCA46}" type="slidenum">
              <a:rPr lang="tr-TR" smtClean="0"/>
              <a:pPr>
                <a:defRPr/>
              </a:pPr>
              <a:t>‹#›</a:t>
            </a:fld>
            <a:endParaRPr lang="tr-TR"/>
          </a:p>
        </p:txBody>
      </p:sp>
    </p:spTree>
  </p:cSld>
  <p:clrMapOvr>
    <a:masterClrMapping/>
  </p:clrMapOvr>
  <p:transition>
    <p:spli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pPr>
              <a:defRPr/>
            </a:pPr>
            <a:endParaRPr lang="tr-TR"/>
          </a:p>
        </p:txBody>
      </p:sp>
      <p:sp>
        <p:nvSpPr>
          <p:cNvPr id="6" name="5 Altbilgi Yer Tutucusu"/>
          <p:cNvSpPr>
            <a:spLocks noGrp="1"/>
          </p:cNvSpPr>
          <p:nvPr>
            <p:ph type="ftr" sz="quarter" idx="11"/>
          </p:nvPr>
        </p:nvSpPr>
        <p:spPr/>
        <p:txBody>
          <a:bodyPr/>
          <a:lstStyle>
            <a:extLst/>
          </a:lstStyle>
          <a:p>
            <a:pPr>
              <a:defRPr/>
            </a:pPr>
            <a:endParaRPr lang="tr-TR"/>
          </a:p>
        </p:txBody>
      </p:sp>
      <p:sp>
        <p:nvSpPr>
          <p:cNvPr id="7" name="6 Slayt Numarası Yer Tutucusu"/>
          <p:cNvSpPr>
            <a:spLocks noGrp="1"/>
          </p:cNvSpPr>
          <p:nvPr>
            <p:ph type="sldNum" sz="quarter" idx="12"/>
          </p:nvPr>
        </p:nvSpPr>
        <p:spPr/>
        <p:txBody>
          <a:bodyPr/>
          <a:lstStyle>
            <a:extLst/>
          </a:lstStyle>
          <a:p>
            <a:pPr>
              <a:defRPr/>
            </a:pPr>
            <a:fld id="{CB83BCDE-6B86-4CE7-8F02-F20F8B93CAE0}" type="slidenum">
              <a:rPr lang="tr-TR" smtClean="0"/>
              <a:pPr>
                <a:defRPr/>
              </a:pPr>
              <a:t>‹#›</a:t>
            </a:fld>
            <a:endParaRPr lang="tr-TR"/>
          </a:p>
        </p:txBody>
      </p:sp>
    </p:spTree>
  </p:cSld>
  <p:clrMapOvr>
    <a:overrideClrMapping bg1="lt1" tx1="dk1" bg2="lt2" tx2="dk2" accent1="accent1" accent2="accent2" accent3="accent3" accent4="accent4" accent5="accent5" accent6="accent6" hlink="hlink" folHlink="folHlink"/>
  </p:clrMapOvr>
  <p:transition>
    <p:spli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pPr>
              <a:defRPr/>
            </a:pPr>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pPr>
              <a:defRPr/>
            </a:pPr>
            <a:fld id="{A05FF9D5-0C47-412D-8AAB-6AA17AA878F3}" type="slidenum">
              <a:rPr lang="tr-TR" smtClean="0"/>
              <a:pPr>
                <a:defRPr/>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pli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5"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02BD4856-17AA-4C40-91C3-F276E10B77E2}" type="slidenum">
              <a:rPr lang="tr-TR" smtClean="0"/>
              <a:pPr>
                <a:defRPr/>
              </a:pPr>
              <a:t>‹#›</a:t>
            </a:fld>
            <a:endParaRPr lang="tr-TR"/>
          </a:p>
        </p:txBody>
      </p:sp>
    </p:spTree>
  </p:cSld>
  <p:clrMap bg1="lt1" tx1="dk1" bg2="lt2" tx2="dk2" accent1="accent1" accent2="accent2" accent3="accent3" accent4="accent4" accent5="accent5" accent6="accent6" hlink="hlink" folHlink="folHlink"/>
  <p:sldLayoutIdLst>
    <p:sldLayoutId id="2147485353" r:id="rId1"/>
    <p:sldLayoutId id="2147485354" r:id="rId2"/>
    <p:sldLayoutId id="2147485355" r:id="rId3"/>
    <p:sldLayoutId id="2147485356" r:id="rId4"/>
    <p:sldLayoutId id="2147485357" r:id="rId5"/>
    <p:sldLayoutId id="2147485358" r:id="rId6"/>
    <p:sldLayoutId id="2147485359" r:id="rId7"/>
    <p:sldLayoutId id="2147485360" r:id="rId8"/>
    <p:sldLayoutId id="2147485361" r:id="rId9"/>
    <p:sldLayoutId id="2147485362" r:id="rId10"/>
    <p:sldLayoutId id="2147485363" r:id="rId11"/>
    <p:sldLayoutId id="2147485364" r:id="rId12"/>
    <p:sldLayoutId id="2147485365" r:id="rId13"/>
  </p:sldLayoutIdLst>
  <p:transition>
    <p:split/>
  </p:transition>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Excel__al__ma_Sayfas_3.xlsx"/><Relationship Id="rId4" Type="http://schemas.openxmlformats.org/officeDocument/2006/relationships/oleObject" Target="../embeddings/oleObject1.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Microsoft_Excel__al__ma_Sayfas_4.xlsx"/><Relationship Id="rId4" Type="http://schemas.openxmlformats.org/officeDocument/2006/relationships/oleObject" Target="../embeddings/oleObject2.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image" Target="../media/image6.emf"/><Relationship Id="rId5" Type="http://schemas.openxmlformats.org/officeDocument/2006/relationships/package" Target="../embeddings/Microsoft_Excel__al__ma_Sayfas_5.xlsx"/><Relationship Id="rId4" Type="http://schemas.openxmlformats.org/officeDocument/2006/relationships/oleObject" Target="../embeddings/oleObject3.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907704" y="3645024"/>
            <a:ext cx="5604419" cy="338554"/>
          </a:xfrm>
          <a:prstGeom prst="rect">
            <a:avLst/>
          </a:prstGeom>
          <a:solidFill>
            <a:schemeClr val="bg2">
              <a:lumMod val="90000"/>
            </a:schemeClr>
          </a:solidFill>
          <a:scene3d>
            <a:camera prst="orthographicFront"/>
            <a:lightRig rig="threePt" dir="t"/>
          </a:scene3d>
          <a:sp3d>
            <a:bevelT w="101600" prst="riblet"/>
          </a:sp3d>
        </p:spPr>
        <p:txBody>
          <a:bodyPr wrap="none" rtlCol="0">
            <a:spAutoFit/>
          </a:bodyPr>
          <a:lstStyle/>
          <a:p>
            <a:r>
              <a:rPr lang="tr-TR" sz="1600" b="1" dirty="0" smtClean="0">
                <a:solidFill>
                  <a:srgbClr val="002060"/>
                </a:solidFill>
                <a:cs typeface="Tunga" pitchFamily="2"/>
              </a:rPr>
              <a:t>BİREYSEL SİGORTALAR / HASAR DEPARTMANI</a:t>
            </a:r>
            <a:endParaRPr lang="tr-TR" sz="1600" b="1" dirty="0">
              <a:solidFill>
                <a:srgbClr val="002060"/>
              </a:solidFill>
              <a:cs typeface="Tunga" pitchFamily="2"/>
            </a:endParaRPr>
          </a:p>
        </p:txBody>
      </p:sp>
      <p:sp>
        <p:nvSpPr>
          <p:cNvPr id="3" name="2 Metin kutusu"/>
          <p:cNvSpPr txBox="1"/>
          <p:nvPr/>
        </p:nvSpPr>
        <p:spPr>
          <a:xfrm>
            <a:off x="395536" y="1772816"/>
            <a:ext cx="8496944" cy="1323439"/>
          </a:xfrm>
          <a:prstGeom prst="rect">
            <a:avLst/>
          </a:prstGeom>
          <a:solidFill>
            <a:schemeClr val="bg2">
              <a:lumMod val="90000"/>
            </a:schemeClr>
          </a:solidFill>
          <a:scene3d>
            <a:camera prst="orthographicFront"/>
            <a:lightRig rig="threePt" dir="t"/>
          </a:scene3d>
          <a:sp3d>
            <a:bevelT prst="relaxedInset"/>
          </a:sp3d>
        </p:spPr>
        <p:txBody>
          <a:bodyPr wrap="square" rtlCol="0">
            <a:spAutoFit/>
          </a:bodyPr>
          <a:lstStyle/>
          <a:p>
            <a:r>
              <a:rPr lang="tr-TR" sz="4000" b="1" dirty="0" smtClean="0"/>
              <a:t> </a:t>
            </a:r>
            <a:r>
              <a:rPr lang="tr-TR" sz="8000" b="1" dirty="0" smtClean="0">
                <a:solidFill>
                  <a:srgbClr val="002060"/>
                </a:solidFill>
              </a:rPr>
              <a:t>HOŞGELDİNİZ</a:t>
            </a:r>
            <a:endParaRPr lang="tr-TR" sz="8000" b="1" dirty="0">
              <a:solidFill>
                <a:srgbClr val="002060"/>
              </a:solidFill>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540533" cy="369332"/>
          </a:xfrm>
          <a:prstGeom prst="rect">
            <a:avLst/>
          </a:prstGeom>
          <a:noFill/>
        </p:spPr>
        <p:txBody>
          <a:bodyPr wrap="none" rtlCol="0">
            <a:spAutoFit/>
          </a:bodyPr>
          <a:lstStyle/>
          <a:p>
            <a:r>
              <a:rPr lang="tr-TR" dirty="0" smtClean="0"/>
              <a:t>-5-</a:t>
            </a:r>
            <a:endParaRPr lang="tr-TR" dirty="0"/>
          </a:p>
        </p:txBody>
      </p:sp>
      <p:sp>
        <p:nvSpPr>
          <p:cNvPr id="3" name="2 Metin kutusu"/>
          <p:cNvSpPr txBox="1"/>
          <p:nvPr/>
        </p:nvSpPr>
        <p:spPr>
          <a:xfrm>
            <a:off x="2267744" y="476672"/>
            <a:ext cx="4210063" cy="523220"/>
          </a:xfrm>
          <a:prstGeom prst="rect">
            <a:avLst/>
          </a:prstGeom>
          <a:solidFill>
            <a:schemeClr val="accent6">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1- POLİÇE ŞABLONU</a:t>
            </a:r>
            <a:endParaRPr lang="tr-TR" sz="2800" b="1" dirty="0">
              <a:solidFill>
                <a:srgbClr val="002060"/>
              </a:solidFill>
              <a:latin typeface="Arial Black" pitchFamily="34" charset="0"/>
            </a:endParaRPr>
          </a:p>
        </p:txBody>
      </p:sp>
      <p:sp>
        <p:nvSpPr>
          <p:cNvPr id="4" name="3 Metin kutusu"/>
          <p:cNvSpPr txBox="1"/>
          <p:nvPr/>
        </p:nvSpPr>
        <p:spPr>
          <a:xfrm>
            <a:off x="611560" y="1196752"/>
            <a:ext cx="7488833" cy="4093428"/>
          </a:xfrm>
          <a:prstGeom prst="rect">
            <a:avLst/>
          </a:prstGeom>
          <a:noFill/>
        </p:spPr>
        <p:txBody>
          <a:bodyPr wrap="square" rtlCol="0">
            <a:spAutoFit/>
          </a:bodyPr>
          <a:lstStyle/>
          <a:p>
            <a:r>
              <a:rPr lang="tr-TR" sz="1600" dirty="0" smtClean="0"/>
              <a:t> </a:t>
            </a:r>
          </a:p>
          <a:p>
            <a:r>
              <a:rPr lang="tr-TR" sz="1600" dirty="0" smtClean="0"/>
              <a:t>15-) </a:t>
            </a:r>
            <a:r>
              <a:rPr lang="tr-TR" sz="1600" b="1" dirty="0" smtClean="0">
                <a:solidFill>
                  <a:srgbClr val="FF0000"/>
                </a:solidFill>
              </a:rPr>
              <a:t>Kısmi hasarlarda sözleşmeyi fesih hakkına, </a:t>
            </a:r>
          </a:p>
          <a:p>
            <a:r>
              <a:rPr lang="tr-TR" sz="1600" b="1" dirty="0" smtClean="0">
                <a:solidFill>
                  <a:srgbClr val="FF0000"/>
                </a:solidFill>
              </a:rPr>
              <a:t> </a:t>
            </a:r>
          </a:p>
          <a:p>
            <a:r>
              <a:rPr lang="tr-TR" sz="1600" dirty="0" smtClean="0"/>
              <a:t>16-) Şirketin tahkim sistemine üye olup olmadığına, üye ise Sigorta Tahkim Komisyonu iletişim bilgilerine</a:t>
            </a:r>
          </a:p>
          <a:p>
            <a:r>
              <a:rPr lang="tr-TR" sz="1600" dirty="0" smtClean="0"/>
              <a:t> </a:t>
            </a:r>
          </a:p>
          <a:p>
            <a:r>
              <a:rPr lang="tr-TR" sz="1600" dirty="0" smtClean="0"/>
              <a:t>17-) </a:t>
            </a:r>
            <a:r>
              <a:rPr lang="tr-TR" sz="1600" b="1" dirty="0" smtClean="0">
                <a:solidFill>
                  <a:srgbClr val="FF0000"/>
                </a:solidFill>
              </a:rPr>
              <a:t>Sigortalının da eksper tayin edebileceği bilgisine,</a:t>
            </a:r>
          </a:p>
          <a:p>
            <a:r>
              <a:rPr lang="tr-TR" sz="1600" dirty="0" smtClean="0"/>
              <a:t> </a:t>
            </a:r>
          </a:p>
          <a:p>
            <a:r>
              <a:rPr lang="tr-TR" sz="1600" dirty="0" smtClean="0"/>
              <a:t>Varsa diğer hususlar ve özel şartlara,</a:t>
            </a:r>
          </a:p>
          <a:p>
            <a:r>
              <a:rPr lang="tr-TR" sz="1600" dirty="0" smtClean="0"/>
              <a:t> </a:t>
            </a:r>
          </a:p>
          <a:p>
            <a:r>
              <a:rPr lang="tr-TR" sz="1600" dirty="0" smtClean="0"/>
              <a:t>yer verilecektir.</a:t>
            </a:r>
          </a:p>
          <a:p>
            <a:r>
              <a:rPr lang="tr-TR" sz="1600" dirty="0" smtClean="0"/>
              <a:t> </a:t>
            </a:r>
          </a:p>
          <a:p>
            <a:r>
              <a:rPr lang="tr-TR" sz="1600" dirty="0" smtClean="0"/>
              <a:t> </a:t>
            </a:r>
          </a:p>
          <a:p>
            <a:r>
              <a:rPr lang="tr-TR" sz="1600" b="1" dirty="0" smtClean="0"/>
              <a:t>Bölüm 5. Diğer Hususlar</a:t>
            </a:r>
            <a:endParaRPr lang="tr-TR" sz="1600" dirty="0" smtClean="0"/>
          </a:p>
          <a:p>
            <a:r>
              <a:rPr lang="tr-TR" sz="1600" dirty="0" smtClean="0"/>
              <a:t> </a:t>
            </a:r>
          </a:p>
          <a:p>
            <a:r>
              <a:rPr lang="tr-TR" sz="1600" dirty="0" smtClean="0"/>
              <a:t> </a:t>
            </a:r>
          </a:p>
        </p:txBody>
      </p:sp>
    </p:spTree>
  </p:cSld>
  <p:clrMapOvr>
    <a:masterClrMapping/>
  </p:clrMapOvr>
  <p:transition>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899592" y="692696"/>
            <a:ext cx="7488832" cy="4893647"/>
          </a:xfrm>
          <a:prstGeom prst="rect">
            <a:avLst/>
          </a:prstGeom>
          <a:solidFill>
            <a:schemeClr val="bg2">
              <a:lumMod val="90000"/>
            </a:schemeClr>
          </a:solidFill>
          <a:ln>
            <a:noFill/>
          </a:ln>
          <a:scene3d>
            <a:camera prst="orthographicFront"/>
            <a:lightRig rig="threePt" dir="t"/>
          </a:scene3d>
          <a:sp3d>
            <a:bevelT w="101600" prst="riblet"/>
          </a:sp3d>
        </p:spPr>
        <p:txBody>
          <a:bodyPr wrap="square" rtlCol="0">
            <a:spAutoFit/>
          </a:bodyPr>
          <a:lstStyle/>
          <a:p>
            <a:r>
              <a:rPr lang="tr-TR" sz="7200" b="1" dirty="0" smtClean="0"/>
              <a:t>		</a:t>
            </a:r>
            <a:r>
              <a:rPr lang="tr-TR" sz="6000" b="1" dirty="0" smtClean="0">
                <a:solidFill>
                  <a:srgbClr val="002060"/>
                </a:solidFill>
              </a:rPr>
              <a:t>SİGORTA 			KONUSU </a:t>
            </a:r>
          </a:p>
          <a:p>
            <a:r>
              <a:rPr lang="tr-TR" sz="6000" b="1" dirty="0" smtClean="0">
                <a:solidFill>
                  <a:srgbClr val="002060"/>
                </a:solidFill>
              </a:rPr>
              <a:t>			VE </a:t>
            </a:r>
          </a:p>
          <a:p>
            <a:r>
              <a:rPr lang="tr-TR" sz="6000" b="1" dirty="0" smtClean="0">
                <a:solidFill>
                  <a:srgbClr val="002060"/>
                </a:solidFill>
              </a:rPr>
              <a:t>		TEMİNAT 	KAPSAMLARI</a:t>
            </a:r>
            <a:endParaRPr lang="tr-TR" sz="6000" b="1" dirty="0">
              <a:solidFill>
                <a:srgbClr val="002060"/>
              </a:solidFill>
            </a:endParaRPr>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540533" cy="369332"/>
          </a:xfrm>
          <a:prstGeom prst="rect">
            <a:avLst/>
          </a:prstGeom>
          <a:noFill/>
        </p:spPr>
        <p:txBody>
          <a:bodyPr wrap="none" rtlCol="0">
            <a:spAutoFit/>
          </a:bodyPr>
          <a:lstStyle/>
          <a:p>
            <a:r>
              <a:rPr lang="tr-TR" dirty="0" smtClean="0"/>
              <a:t>-6-</a:t>
            </a:r>
            <a:endParaRPr lang="tr-TR" dirty="0"/>
          </a:p>
        </p:txBody>
      </p:sp>
      <p:sp>
        <p:nvSpPr>
          <p:cNvPr id="3" name="2 Metin kutusu"/>
          <p:cNvSpPr txBox="1"/>
          <p:nvPr/>
        </p:nvSpPr>
        <p:spPr>
          <a:xfrm>
            <a:off x="2267744" y="476672"/>
            <a:ext cx="4319131" cy="523220"/>
          </a:xfrm>
          <a:prstGeom prst="rect">
            <a:avLst/>
          </a:prstGeom>
          <a:solidFill>
            <a:schemeClr val="accent6">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2- SİGORTA KONUSU</a:t>
            </a:r>
            <a:endParaRPr lang="tr-TR" sz="2800" b="1" dirty="0">
              <a:solidFill>
                <a:srgbClr val="002060"/>
              </a:solidFill>
              <a:latin typeface="Arial Black" pitchFamily="34" charset="0"/>
            </a:endParaRPr>
          </a:p>
        </p:txBody>
      </p:sp>
      <p:sp>
        <p:nvSpPr>
          <p:cNvPr id="4" name="3 Metin kutusu"/>
          <p:cNvSpPr txBox="1"/>
          <p:nvPr/>
        </p:nvSpPr>
        <p:spPr>
          <a:xfrm>
            <a:off x="611560" y="980728"/>
            <a:ext cx="8064896" cy="4278094"/>
          </a:xfrm>
          <a:prstGeom prst="rect">
            <a:avLst/>
          </a:prstGeom>
          <a:noFill/>
        </p:spPr>
        <p:txBody>
          <a:bodyPr wrap="square" rtlCol="0">
            <a:spAutoFit/>
          </a:bodyPr>
          <a:lstStyle/>
          <a:p>
            <a:r>
              <a:rPr lang="tr-TR" sz="1600" b="1" dirty="0" smtClean="0"/>
              <a:t> A.1 </a:t>
            </a:r>
          </a:p>
          <a:p>
            <a:r>
              <a:rPr lang="tr-TR" sz="1600" dirty="0" smtClean="0"/>
              <a:t>Karayolunda kullanılan motorlu ve motorsuz kara araçları - römork – karavanlar - iş makineleri - lastik tekerlekli traktörlere, </a:t>
            </a:r>
            <a:r>
              <a:rPr lang="tr-TR" sz="1600" b="1" dirty="0" smtClean="0"/>
              <a:t> </a:t>
            </a:r>
            <a:r>
              <a:rPr lang="tr-TR" sz="1600" b="1" dirty="0" smtClean="0">
                <a:solidFill>
                  <a:srgbClr val="FF0000"/>
                </a:solidFill>
              </a:rPr>
              <a:t>diğer zirai</a:t>
            </a:r>
            <a:r>
              <a:rPr lang="tr-TR" sz="1600" dirty="0" smtClean="0">
                <a:solidFill>
                  <a:srgbClr val="FF0000"/>
                </a:solidFill>
              </a:rPr>
              <a:t> </a:t>
            </a:r>
            <a:r>
              <a:rPr lang="tr-TR" sz="1600" b="1" dirty="0" smtClean="0">
                <a:solidFill>
                  <a:srgbClr val="FF0000"/>
                </a:solidFill>
              </a:rPr>
              <a:t>tarım makineleri </a:t>
            </a:r>
            <a:r>
              <a:rPr lang="tr-TR" sz="1600" b="1" dirty="0" smtClean="0"/>
              <a:t>ilave edildi. </a:t>
            </a:r>
          </a:p>
          <a:p>
            <a:endParaRPr lang="tr-TR" sz="1600" b="1" dirty="0" smtClean="0"/>
          </a:p>
          <a:p>
            <a:r>
              <a:rPr lang="tr-TR" sz="1600" b="1" dirty="0" smtClean="0"/>
              <a:t>a)</a:t>
            </a:r>
            <a:r>
              <a:rPr lang="tr-TR" sz="1600" dirty="0" smtClean="0"/>
              <a:t> Aracın karayolunda </a:t>
            </a:r>
            <a:r>
              <a:rPr lang="tr-TR" sz="1600" b="1" dirty="0" smtClean="0">
                <a:solidFill>
                  <a:srgbClr val="FF0000"/>
                </a:solidFill>
              </a:rPr>
              <a:t>veya demiryolunda</a:t>
            </a:r>
            <a:r>
              <a:rPr lang="tr-TR" sz="1600" dirty="0" smtClean="0">
                <a:solidFill>
                  <a:srgbClr val="FF0000"/>
                </a:solidFill>
              </a:rPr>
              <a:t> </a:t>
            </a:r>
            <a:r>
              <a:rPr lang="tr-TR" sz="1600" dirty="0" smtClean="0"/>
              <a:t>kullanılabilen motorlu, motorsuz araçlarla çarpışması,</a:t>
            </a:r>
          </a:p>
          <a:p>
            <a:r>
              <a:rPr lang="tr-TR" sz="1600" dirty="0" smtClean="0"/>
              <a:t>	</a:t>
            </a:r>
          </a:p>
          <a:p>
            <a:r>
              <a:rPr lang="tr-TR" sz="1600" b="1" dirty="0" smtClean="0"/>
              <a:t>b)</a:t>
            </a:r>
            <a:r>
              <a:rPr lang="tr-TR" sz="1600" dirty="0" smtClean="0"/>
              <a:t> Mevcut ile aynı ( Kullananın iradesi dışında ani ve harici etkiler )</a:t>
            </a:r>
          </a:p>
          <a:p>
            <a:r>
              <a:rPr lang="tr-TR" sz="1600" dirty="0" smtClean="0"/>
              <a:t> </a:t>
            </a:r>
          </a:p>
          <a:p>
            <a:r>
              <a:rPr lang="tr-TR" sz="1600" b="1" dirty="0" smtClean="0"/>
              <a:t>c)</a:t>
            </a:r>
            <a:r>
              <a:rPr lang="tr-TR" sz="1600" dirty="0" smtClean="0"/>
              <a:t> Üçüncü kişilerin kötü niyet veya muziplikle yaptıkları hareketlere  </a:t>
            </a:r>
            <a:r>
              <a:rPr lang="tr-TR" sz="1600" b="1" dirty="0" smtClean="0">
                <a:solidFill>
                  <a:srgbClr val="FF0000"/>
                </a:solidFill>
              </a:rPr>
              <a:t>fiil ehliyetine sahip olmayan kişilerin </a:t>
            </a:r>
            <a:r>
              <a:rPr lang="tr-TR" sz="1600" dirty="0" smtClean="0"/>
              <a:t>yol açacağı zararlar ilave edildi.</a:t>
            </a:r>
          </a:p>
          <a:p>
            <a:r>
              <a:rPr lang="tr-TR" sz="1600" dirty="0" smtClean="0"/>
              <a:t>	</a:t>
            </a:r>
          </a:p>
          <a:p>
            <a:r>
              <a:rPr lang="tr-TR" sz="1600" b="1" dirty="0" smtClean="0"/>
              <a:t>d)</a:t>
            </a:r>
            <a:r>
              <a:rPr lang="tr-TR" sz="1600" dirty="0" smtClean="0"/>
              <a:t>  Mevcut ile aynı ( Yanma )</a:t>
            </a:r>
          </a:p>
          <a:p>
            <a:r>
              <a:rPr lang="tr-TR" sz="1600" dirty="0" smtClean="0"/>
              <a:t> </a:t>
            </a:r>
          </a:p>
          <a:p>
            <a:r>
              <a:rPr lang="tr-TR" sz="1600" b="1" dirty="0" smtClean="0"/>
              <a:t>e)</a:t>
            </a:r>
            <a:r>
              <a:rPr lang="tr-TR" sz="1600" dirty="0" smtClean="0"/>
              <a:t>  Mevcut ile aynı ( Çalınma ) </a:t>
            </a:r>
          </a:p>
          <a:p>
            <a:r>
              <a:rPr lang="tr-TR" sz="1600" dirty="0" smtClean="0"/>
              <a:t> </a:t>
            </a:r>
            <a:endParaRPr lang="tr-TR" sz="1600" b="1" dirty="0" smtClean="0"/>
          </a:p>
        </p:txBody>
      </p:sp>
    </p:spTree>
  </p:cSld>
  <p:clrMapOvr>
    <a:masterClrMapping/>
  </p:clrMapOvr>
  <p:transition>
    <p:wheel spokes="3"/>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540533" cy="369332"/>
          </a:xfrm>
          <a:prstGeom prst="rect">
            <a:avLst/>
          </a:prstGeom>
          <a:noFill/>
        </p:spPr>
        <p:txBody>
          <a:bodyPr wrap="none" rtlCol="0">
            <a:spAutoFit/>
          </a:bodyPr>
          <a:lstStyle/>
          <a:p>
            <a:r>
              <a:rPr lang="tr-TR" dirty="0" smtClean="0"/>
              <a:t>-7-</a:t>
            </a:r>
            <a:endParaRPr lang="tr-TR" dirty="0"/>
          </a:p>
        </p:txBody>
      </p:sp>
      <p:sp>
        <p:nvSpPr>
          <p:cNvPr id="3" name="2 Metin kutusu"/>
          <p:cNvSpPr txBox="1"/>
          <p:nvPr/>
        </p:nvSpPr>
        <p:spPr>
          <a:xfrm>
            <a:off x="2267744" y="476672"/>
            <a:ext cx="4319131" cy="523220"/>
          </a:xfrm>
          <a:prstGeom prst="rect">
            <a:avLst/>
          </a:prstGeom>
          <a:solidFill>
            <a:schemeClr val="accent6">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2- SİGORTA KONUSU</a:t>
            </a:r>
            <a:endParaRPr lang="tr-TR" sz="2800" b="1" dirty="0">
              <a:solidFill>
                <a:srgbClr val="002060"/>
              </a:solidFill>
              <a:latin typeface="Arial Black" pitchFamily="34" charset="0"/>
            </a:endParaRPr>
          </a:p>
        </p:txBody>
      </p:sp>
      <p:sp>
        <p:nvSpPr>
          <p:cNvPr id="4" name="3 Metin kutusu"/>
          <p:cNvSpPr txBox="1"/>
          <p:nvPr/>
        </p:nvSpPr>
        <p:spPr>
          <a:xfrm>
            <a:off x="611560" y="980728"/>
            <a:ext cx="8064896" cy="5724644"/>
          </a:xfrm>
          <a:prstGeom prst="rect">
            <a:avLst/>
          </a:prstGeom>
          <a:noFill/>
        </p:spPr>
        <p:txBody>
          <a:bodyPr wrap="square" rtlCol="0">
            <a:spAutoFit/>
          </a:bodyPr>
          <a:lstStyle/>
          <a:p>
            <a:r>
              <a:rPr lang="tr-TR" sz="1600" b="1" dirty="0" smtClean="0"/>
              <a:t> A.1 	</a:t>
            </a:r>
            <a:r>
              <a:rPr lang="tr-TR" sz="2000" b="1" dirty="0" smtClean="0"/>
              <a:t>- </a:t>
            </a:r>
            <a:r>
              <a:rPr lang="tr-TR" sz="2000" b="1" u="sng" dirty="0" smtClean="0"/>
              <a:t>Ürün isimleri 4 grup altında toplandı </a:t>
            </a:r>
            <a:r>
              <a:rPr lang="tr-TR" sz="2000" b="1" dirty="0" smtClean="0"/>
              <a:t>-</a:t>
            </a:r>
            <a:endParaRPr lang="tr-TR" sz="1600" b="1" dirty="0" smtClean="0"/>
          </a:p>
          <a:p>
            <a:r>
              <a:rPr lang="tr-TR" sz="1600" dirty="0" smtClean="0"/>
              <a:t> </a:t>
            </a:r>
          </a:p>
          <a:p>
            <a:pPr lvl="0"/>
            <a:r>
              <a:rPr lang="tr-TR" b="1" u="sng" dirty="0" smtClean="0"/>
              <a:t>Dar Kasko:</a:t>
            </a:r>
            <a:r>
              <a:rPr lang="tr-TR" u="sng" dirty="0" smtClean="0"/>
              <a:t> </a:t>
            </a:r>
            <a:r>
              <a:rPr lang="tr-TR" dirty="0" smtClean="0"/>
              <a:t>Yukarıdaki teminat gruplarından bir kısmı için teminatın verildiği üründür.</a:t>
            </a:r>
          </a:p>
          <a:p>
            <a:r>
              <a:rPr lang="tr-TR" b="1" dirty="0" smtClean="0"/>
              <a:t> </a:t>
            </a:r>
            <a:endParaRPr lang="tr-TR" dirty="0" smtClean="0"/>
          </a:p>
          <a:p>
            <a:pPr lvl="0"/>
            <a:r>
              <a:rPr lang="tr-TR" b="1" u="sng" dirty="0" smtClean="0"/>
              <a:t>Kasko:</a:t>
            </a:r>
            <a:r>
              <a:rPr lang="tr-TR" b="1" dirty="0" smtClean="0"/>
              <a:t> </a:t>
            </a:r>
            <a:r>
              <a:rPr lang="tr-TR" dirty="0" smtClean="0"/>
              <a:t>Yukarıdaki teminat gruplarının tamamı için teminatın verildiği üründür</a:t>
            </a:r>
          </a:p>
          <a:p>
            <a:r>
              <a:rPr lang="tr-TR" b="1" dirty="0" smtClean="0"/>
              <a:t> </a:t>
            </a:r>
            <a:endParaRPr lang="tr-TR" dirty="0" smtClean="0"/>
          </a:p>
          <a:p>
            <a:pPr lvl="0"/>
            <a:r>
              <a:rPr lang="tr-TR" b="1" u="sng" dirty="0" smtClean="0"/>
              <a:t>Genişletilmiş Kasko: </a:t>
            </a:r>
            <a:r>
              <a:rPr lang="tr-TR" dirty="0" smtClean="0"/>
              <a:t>Yukarıdaki teminat gruplarının tamamı ve bu Genel Şartlarda ek sözleşme ile teminat kapsamına dahil edilebilecek risklerden bir kısmı için teminatın verildiği üründür.</a:t>
            </a:r>
          </a:p>
          <a:p>
            <a:r>
              <a:rPr lang="tr-TR" b="1" dirty="0" smtClean="0"/>
              <a:t> </a:t>
            </a:r>
            <a:endParaRPr lang="tr-TR" dirty="0" smtClean="0"/>
          </a:p>
          <a:p>
            <a:pPr lvl="0"/>
            <a:r>
              <a:rPr lang="tr-TR" b="1" u="sng" dirty="0" smtClean="0"/>
              <a:t>Tam Kasko: </a:t>
            </a:r>
            <a:r>
              <a:rPr lang="tr-TR" dirty="0" smtClean="0"/>
              <a:t>Yukarıdaki teminat gruplarının tamamı ve bu Genel Şartlarda ek sözleşme ile teminat kapsamına dahil edilebilecek tüm riskler için teminatın verildiği üründür.</a:t>
            </a:r>
          </a:p>
          <a:p>
            <a:pPr lvl="0"/>
            <a:endParaRPr lang="tr-TR" sz="1600" dirty="0" smtClean="0"/>
          </a:p>
          <a:p>
            <a:r>
              <a:rPr lang="tr-TR" sz="2400" b="1" dirty="0" smtClean="0">
                <a:solidFill>
                  <a:srgbClr val="FF0000"/>
                </a:solidFill>
              </a:rPr>
              <a:t>Sigorta teminatının kapsamına ilişkin olarak belirtilen ifadeler dışında ifade kullanılamaz.</a:t>
            </a:r>
            <a:r>
              <a:rPr lang="tr-TR" sz="2400" dirty="0" smtClean="0">
                <a:solidFill>
                  <a:srgbClr val="FF0000"/>
                </a:solidFill>
              </a:rPr>
              <a:t> </a:t>
            </a:r>
          </a:p>
          <a:p>
            <a:pPr lvl="0"/>
            <a:endParaRPr lang="tr-TR" sz="1600" dirty="0" smtClean="0"/>
          </a:p>
          <a:p>
            <a:endParaRPr lang="tr-TR" sz="1600" b="1" dirty="0" smtClean="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2000" fill="hold"/>
                                        <p:tgtEl>
                                          <p:spTgt spid="4">
                                            <p:txEl>
                                              <p:pRg st="10" end="1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540533" cy="369332"/>
          </a:xfrm>
          <a:prstGeom prst="rect">
            <a:avLst/>
          </a:prstGeom>
          <a:noFill/>
        </p:spPr>
        <p:txBody>
          <a:bodyPr wrap="none" rtlCol="0">
            <a:spAutoFit/>
          </a:bodyPr>
          <a:lstStyle/>
          <a:p>
            <a:r>
              <a:rPr lang="tr-TR" dirty="0" smtClean="0"/>
              <a:t>-8-</a:t>
            </a:r>
            <a:endParaRPr lang="tr-TR" dirty="0"/>
          </a:p>
        </p:txBody>
      </p:sp>
      <p:sp>
        <p:nvSpPr>
          <p:cNvPr id="3" name="2 Metin kutusu"/>
          <p:cNvSpPr txBox="1"/>
          <p:nvPr/>
        </p:nvSpPr>
        <p:spPr>
          <a:xfrm>
            <a:off x="2267744" y="476672"/>
            <a:ext cx="4427559" cy="523220"/>
          </a:xfrm>
          <a:prstGeom prst="rect">
            <a:avLst/>
          </a:prstGeom>
          <a:solidFill>
            <a:schemeClr val="accent6">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3- SİGORTA KAPSAMI</a:t>
            </a:r>
            <a:endParaRPr lang="tr-TR" sz="2800" b="1" dirty="0">
              <a:solidFill>
                <a:srgbClr val="002060"/>
              </a:solidFill>
              <a:latin typeface="Arial Black" pitchFamily="34" charset="0"/>
            </a:endParaRPr>
          </a:p>
        </p:txBody>
      </p:sp>
      <p:sp>
        <p:nvSpPr>
          <p:cNvPr id="4" name="3 Metin kutusu"/>
          <p:cNvSpPr txBox="1"/>
          <p:nvPr/>
        </p:nvSpPr>
        <p:spPr>
          <a:xfrm>
            <a:off x="611560" y="980728"/>
            <a:ext cx="8064896" cy="5786199"/>
          </a:xfrm>
          <a:prstGeom prst="rect">
            <a:avLst/>
          </a:prstGeom>
          <a:noFill/>
        </p:spPr>
        <p:txBody>
          <a:bodyPr wrap="square" rtlCol="0">
            <a:spAutoFit/>
          </a:bodyPr>
          <a:lstStyle/>
          <a:p>
            <a:r>
              <a:rPr lang="tr-TR" b="1" dirty="0" smtClean="0"/>
              <a:t> A.3. </a:t>
            </a:r>
            <a:endParaRPr lang="tr-TR" dirty="0" smtClean="0"/>
          </a:p>
          <a:p>
            <a:r>
              <a:rPr lang="tr-TR" b="1" dirty="0" smtClean="0"/>
              <a:t> </a:t>
            </a:r>
            <a:endParaRPr lang="tr-TR" dirty="0" smtClean="0"/>
          </a:p>
          <a:p>
            <a:r>
              <a:rPr lang="tr-TR" sz="2800" dirty="0" smtClean="0"/>
              <a:t>Poliçede belirtilen araç </a:t>
            </a:r>
            <a:r>
              <a:rPr lang="tr-TR" sz="2800" b="1" dirty="0" smtClean="0"/>
              <a:t>ve aracın üzerine fabrika çıkışında standart donanım olarak monte edilmiş</a:t>
            </a:r>
            <a:r>
              <a:rPr lang="tr-TR" sz="2800" dirty="0" smtClean="0"/>
              <a:t> her türlü ses, iletişim ve görüntü cihazları ile </a:t>
            </a:r>
            <a:r>
              <a:rPr lang="tr-TR" sz="2800" b="1" u="sng" dirty="0" smtClean="0"/>
              <a:t>poliçede belirtilmeleri koşuluyla </a:t>
            </a:r>
            <a:r>
              <a:rPr lang="tr-TR" sz="2800" dirty="0" smtClean="0"/>
              <a:t>araçta standardının dışında yer alan, </a:t>
            </a:r>
            <a:r>
              <a:rPr lang="tr-TR" sz="2800" b="1" dirty="0" smtClean="0"/>
              <a:t>fabrika çıkışında veya sonradan ilave edilmiş aksesuarlar</a:t>
            </a:r>
            <a:r>
              <a:rPr lang="tr-TR" sz="2800" dirty="0" smtClean="0"/>
              <a:t> sigorta kapsamı içindedir.</a:t>
            </a:r>
          </a:p>
          <a:p>
            <a:r>
              <a:rPr lang="tr-TR" sz="2800" dirty="0" smtClean="0"/>
              <a:t> </a:t>
            </a:r>
          </a:p>
          <a:p>
            <a:r>
              <a:rPr lang="tr-TR" sz="2800" dirty="0" smtClean="0"/>
              <a:t> </a:t>
            </a:r>
          </a:p>
          <a:p>
            <a:endParaRPr lang="tr-TR" b="1" dirty="0" smtClean="0"/>
          </a:p>
          <a:p>
            <a:endParaRPr lang="tr-TR" b="1" dirty="0" smtClean="0"/>
          </a:p>
          <a:p>
            <a:r>
              <a:rPr lang="tr-TR" dirty="0" smtClean="0"/>
              <a:t> </a:t>
            </a:r>
            <a:endParaRPr lang="tr-TR" b="1" dirty="0" smtClean="0"/>
          </a:p>
        </p:txBody>
      </p:sp>
    </p:spTree>
  </p:cSld>
  <p:clrMapOvr>
    <a:masterClrMapping/>
  </p:clrMapOvr>
  <p:transition>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540533" cy="369332"/>
          </a:xfrm>
          <a:prstGeom prst="rect">
            <a:avLst/>
          </a:prstGeom>
          <a:noFill/>
        </p:spPr>
        <p:txBody>
          <a:bodyPr wrap="none" rtlCol="0">
            <a:spAutoFit/>
          </a:bodyPr>
          <a:lstStyle/>
          <a:p>
            <a:r>
              <a:rPr lang="tr-TR" dirty="0" smtClean="0"/>
              <a:t>-9-</a:t>
            </a:r>
            <a:endParaRPr lang="tr-TR" dirty="0"/>
          </a:p>
        </p:txBody>
      </p:sp>
      <p:sp>
        <p:nvSpPr>
          <p:cNvPr id="3" name="2 Metin kutusu"/>
          <p:cNvSpPr txBox="1"/>
          <p:nvPr/>
        </p:nvSpPr>
        <p:spPr>
          <a:xfrm>
            <a:off x="2267744" y="476672"/>
            <a:ext cx="3518912" cy="523220"/>
          </a:xfrm>
          <a:prstGeom prst="rect">
            <a:avLst/>
          </a:prstGeom>
          <a:solidFill>
            <a:schemeClr val="accent6">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4- EK SÖZLEŞME</a:t>
            </a:r>
            <a:endParaRPr lang="tr-TR" sz="2800" b="1" dirty="0">
              <a:solidFill>
                <a:srgbClr val="002060"/>
              </a:solidFill>
              <a:latin typeface="Arial Black" pitchFamily="34" charset="0"/>
            </a:endParaRPr>
          </a:p>
        </p:txBody>
      </p:sp>
      <p:sp>
        <p:nvSpPr>
          <p:cNvPr id="4" name="3 Metin kutusu"/>
          <p:cNvSpPr txBox="1"/>
          <p:nvPr/>
        </p:nvSpPr>
        <p:spPr>
          <a:xfrm>
            <a:off x="1115616" y="980728"/>
            <a:ext cx="7560840" cy="4801314"/>
          </a:xfrm>
          <a:prstGeom prst="rect">
            <a:avLst/>
          </a:prstGeom>
          <a:noFill/>
        </p:spPr>
        <p:txBody>
          <a:bodyPr wrap="square" rtlCol="0">
            <a:spAutoFit/>
          </a:bodyPr>
          <a:lstStyle/>
          <a:p>
            <a:r>
              <a:rPr lang="tr-TR" b="1" dirty="0" smtClean="0"/>
              <a:t> A.4. 		 </a:t>
            </a:r>
            <a:endParaRPr lang="tr-TR" dirty="0" smtClean="0"/>
          </a:p>
          <a:p>
            <a:r>
              <a:rPr lang="tr-TR" dirty="0" smtClean="0"/>
              <a:t>İlk 12 maddesi mevcut ile aynı. </a:t>
            </a:r>
          </a:p>
          <a:p>
            <a:endParaRPr lang="tr-TR" dirty="0" smtClean="0"/>
          </a:p>
          <a:p>
            <a:r>
              <a:rPr lang="tr-TR" dirty="0" smtClean="0"/>
              <a:t>Teminatlardan bazıları detaylandırılmış. </a:t>
            </a:r>
            <a:r>
              <a:rPr lang="tr-TR" b="1" dirty="0" smtClean="0"/>
              <a:t>Toprak kayması – Fırtına – Dolu – Yıldırım</a:t>
            </a:r>
            <a:r>
              <a:rPr lang="tr-TR" dirty="0" smtClean="0"/>
              <a:t> ilave edildi</a:t>
            </a:r>
          </a:p>
          <a:p>
            <a:endParaRPr lang="tr-TR" dirty="0" smtClean="0"/>
          </a:p>
          <a:p>
            <a:r>
              <a:rPr lang="tr-TR" dirty="0" smtClean="0"/>
              <a:t> </a:t>
            </a:r>
            <a:r>
              <a:rPr lang="tr-TR" b="1" dirty="0" smtClean="0">
                <a:ln w="900" cmpd="sng">
                  <a:solidFill>
                    <a:schemeClr val="tx1">
                      <a:alpha val="55000"/>
                    </a:schemeClr>
                  </a:solidFill>
                  <a:prstDash val="solid"/>
                </a:ln>
                <a:effectLst>
                  <a:innerShdw blurRad="101600" dist="76200" dir="5400000">
                    <a:schemeClr val="accent1">
                      <a:satMod val="190000"/>
                      <a:tint val="100000"/>
                      <a:alpha val="74000"/>
                    </a:schemeClr>
                  </a:innerShdw>
                </a:effectLst>
              </a:rPr>
              <a:t>Kemirgen </a:t>
            </a:r>
            <a:r>
              <a:rPr lang="tr-TR" dirty="0" smtClean="0"/>
              <a:t>ve ek sözleşmede belirtilen durumlar dahilinde diğer hayvanların vereceği zararlar, </a:t>
            </a:r>
          </a:p>
          <a:p>
            <a:endParaRPr lang="tr-TR" dirty="0" smtClean="0"/>
          </a:p>
          <a:p>
            <a:r>
              <a:rPr lang="tr-TR" b="1" dirty="0" smtClean="0">
                <a:ln w="900" cmpd="sng">
                  <a:solidFill>
                    <a:schemeClr val="tx1">
                      <a:alpha val="55000"/>
                    </a:schemeClr>
                  </a:solidFill>
                  <a:prstDash val="solid"/>
                </a:ln>
                <a:effectLst>
                  <a:innerShdw blurRad="101600" dist="76200" dir="5400000">
                    <a:schemeClr val="accent1">
                      <a:satMod val="190000"/>
                      <a:tint val="100000"/>
                      <a:alpha val="74000"/>
                    </a:schemeClr>
                  </a:innerShdw>
                </a:effectLst>
              </a:rPr>
              <a:t>Yağsızlık, susuzluk, donma, bozukluk, eskime, çürüme, paslanma ve bakımsızlık</a:t>
            </a:r>
            <a:r>
              <a:rPr lang="tr-TR" dirty="0" smtClean="0"/>
              <a:t> nedeniyle meydana gelen zararlar, </a:t>
            </a:r>
          </a:p>
          <a:p>
            <a:r>
              <a:rPr lang="tr-TR" dirty="0" smtClean="0"/>
              <a:t> </a:t>
            </a:r>
          </a:p>
          <a:p>
            <a:r>
              <a:rPr lang="tr-TR" dirty="0" smtClean="0"/>
              <a:t>Sigorta kapsamına giren bir olaydan doğmadıkça ve böyle bir olayla sonuçlanmadıkça </a:t>
            </a:r>
            <a:r>
              <a:rPr lang="tr-TR" b="1" dirty="0" smtClean="0">
                <a:ln w="900" cmpd="sng">
                  <a:solidFill>
                    <a:schemeClr val="tx1">
                      <a:alpha val="55000"/>
                    </a:schemeClr>
                  </a:solidFill>
                  <a:prstDash val="solid"/>
                </a:ln>
                <a:effectLst>
                  <a:innerShdw blurRad="101600" dist="76200" dir="5400000">
                    <a:schemeClr val="accent1">
                      <a:satMod val="190000"/>
                      <a:tint val="100000"/>
                      <a:alpha val="74000"/>
                    </a:schemeClr>
                  </a:innerShdw>
                </a:effectLst>
              </a:rPr>
              <a:t>aracın mekanik, elektrik ve elektronik donanımında meydana gelen her türlü arızalar, kırılmalar ile lastiklerde meydana gelen zararlar</a:t>
            </a:r>
            <a:r>
              <a:rPr lang="tr-TR" dirty="0" smtClean="0"/>
              <a:t>.  </a:t>
            </a:r>
            <a:endParaRPr lang="tr-TR" b="1" dirty="0" smtClean="0"/>
          </a:p>
        </p:txBody>
      </p:sp>
      <p:sp>
        <p:nvSpPr>
          <p:cNvPr id="1026" name="AutoShape 2"/>
          <p:cNvSpPr>
            <a:spLocks noChangeArrowheads="1"/>
          </p:cNvSpPr>
          <p:nvPr/>
        </p:nvSpPr>
        <p:spPr bwMode="auto">
          <a:xfrm>
            <a:off x="0" y="2708920"/>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sp>
        <p:nvSpPr>
          <p:cNvPr id="6" name="AutoShape 2"/>
          <p:cNvSpPr>
            <a:spLocks noChangeArrowheads="1"/>
          </p:cNvSpPr>
          <p:nvPr/>
        </p:nvSpPr>
        <p:spPr bwMode="auto">
          <a:xfrm>
            <a:off x="0" y="3717032"/>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sp>
        <p:nvSpPr>
          <p:cNvPr id="7" name="AutoShape 2"/>
          <p:cNvSpPr>
            <a:spLocks noChangeArrowheads="1"/>
          </p:cNvSpPr>
          <p:nvPr/>
        </p:nvSpPr>
        <p:spPr bwMode="auto">
          <a:xfrm>
            <a:off x="0" y="4869160"/>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026"/>
                                        </p:tgtEl>
                                        <p:attrNameLst>
                                          <p:attrName>r</p:attrName>
                                        </p:attrNameLst>
                                      </p:cBhvr>
                                    </p:animRot>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6"/>
                                        </p:tgtEl>
                                        <p:attrNameLst>
                                          <p:attrName>r</p:attrName>
                                        </p:attrNameLst>
                                      </p:cBhvr>
                                    </p:animRot>
                                  </p:childTnLst>
                                </p:cTn>
                              </p:par>
                            </p:childTnLst>
                          </p:cTn>
                        </p:par>
                        <p:par>
                          <p:cTn id="10" fill="hold">
                            <p:stCondLst>
                              <p:cond delay="4000"/>
                            </p:stCondLst>
                            <p:childTnLst>
                              <p:par>
                                <p:cTn id="11" presetID="8" presetClass="emph" presetSubtype="0" fill="hold" grpId="0" nodeType="afterEffect">
                                  <p:stCondLst>
                                    <p:cond delay="0"/>
                                  </p:stCondLst>
                                  <p:childTnLst>
                                    <p:animRot by="21600000">
                                      <p:cBhvr>
                                        <p:cTn id="12"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nimBg="1"/>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-10-</a:t>
            </a:r>
            <a:endParaRPr lang="tr-TR" dirty="0"/>
          </a:p>
        </p:txBody>
      </p:sp>
      <p:sp>
        <p:nvSpPr>
          <p:cNvPr id="3" name="2 Metin kutusu"/>
          <p:cNvSpPr txBox="1"/>
          <p:nvPr/>
        </p:nvSpPr>
        <p:spPr>
          <a:xfrm>
            <a:off x="2267744" y="476672"/>
            <a:ext cx="5840638" cy="523220"/>
          </a:xfrm>
          <a:prstGeom prst="rect">
            <a:avLst/>
          </a:prstGeom>
          <a:solidFill>
            <a:schemeClr val="accent6">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5- TEMİNAT DIŞI ZARARLAR</a:t>
            </a:r>
            <a:endParaRPr lang="tr-TR" sz="2800" b="1" dirty="0">
              <a:solidFill>
                <a:srgbClr val="002060"/>
              </a:solidFill>
              <a:latin typeface="Arial Black" pitchFamily="34" charset="0"/>
            </a:endParaRPr>
          </a:p>
        </p:txBody>
      </p:sp>
      <p:sp>
        <p:nvSpPr>
          <p:cNvPr id="4" name="3 Metin kutusu"/>
          <p:cNvSpPr txBox="1"/>
          <p:nvPr/>
        </p:nvSpPr>
        <p:spPr>
          <a:xfrm>
            <a:off x="1115616" y="1052736"/>
            <a:ext cx="7560840" cy="3046988"/>
          </a:xfrm>
          <a:prstGeom prst="rect">
            <a:avLst/>
          </a:prstGeom>
          <a:noFill/>
        </p:spPr>
        <p:txBody>
          <a:bodyPr wrap="square" rtlCol="0">
            <a:spAutoFit/>
          </a:bodyPr>
          <a:lstStyle/>
          <a:p>
            <a:r>
              <a:rPr lang="tr-TR" b="1" dirty="0" smtClean="0"/>
              <a:t> A.5. 	</a:t>
            </a:r>
            <a:endParaRPr lang="tr-TR" dirty="0" smtClean="0"/>
          </a:p>
          <a:p>
            <a:r>
              <a:rPr lang="tr-TR" b="1" dirty="0" smtClean="0"/>
              <a:t> </a:t>
            </a:r>
            <a:endParaRPr lang="tr-TR" dirty="0" smtClean="0"/>
          </a:p>
          <a:p>
            <a:r>
              <a:rPr lang="tr-TR" dirty="0" smtClean="0"/>
              <a:t>Mevcuttaki 2 maddesi Ek Sözleşme Maddelerine eklendi. </a:t>
            </a:r>
          </a:p>
          <a:p>
            <a:endParaRPr lang="tr-TR" dirty="0" smtClean="0"/>
          </a:p>
          <a:p>
            <a:r>
              <a:rPr lang="tr-TR" sz="2000" dirty="0" smtClean="0"/>
              <a:t>Zorunlu haller (tedavi veya yardım amaçlı sağlık kuruluşuna gitme, can güvenliği nedeniyle uzaklaşma vb) hariç olmak üzere bu maddenin 5.4 ve 5.5 </a:t>
            </a:r>
            <a:r>
              <a:rPr lang="tr-TR" sz="2000" dirty="0" err="1" smtClean="0"/>
              <a:t>nolu</a:t>
            </a:r>
            <a:r>
              <a:rPr lang="tr-TR" sz="2000" dirty="0" smtClean="0"/>
              <a:t> </a:t>
            </a:r>
            <a:r>
              <a:rPr lang="tr-TR" sz="2000" dirty="0" err="1" smtClean="0"/>
              <a:t>bendlerdeki</a:t>
            </a:r>
            <a:r>
              <a:rPr lang="tr-TR" sz="2000" dirty="0" smtClean="0"/>
              <a:t> ihlaller nedeniyle, </a:t>
            </a:r>
            <a:r>
              <a:rPr lang="tr-TR" sz="2000" b="1" dirty="0" smtClean="0"/>
              <a:t>sürücünün kimliğinin tespit edilmesini engellemek için kaza yerinden ayrılması. </a:t>
            </a:r>
            <a:r>
              <a:rPr lang="tr-TR" sz="2000" dirty="0" smtClean="0"/>
              <a:t>İlave edildi.</a:t>
            </a:r>
          </a:p>
        </p:txBody>
      </p:sp>
      <p:sp>
        <p:nvSpPr>
          <p:cNvPr id="1026" name="AutoShape 2"/>
          <p:cNvSpPr>
            <a:spLocks noChangeArrowheads="1"/>
          </p:cNvSpPr>
          <p:nvPr/>
        </p:nvSpPr>
        <p:spPr bwMode="auto">
          <a:xfrm>
            <a:off x="0" y="2204864"/>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sp>
        <p:nvSpPr>
          <p:cNvPr id="8" name="7 Metin kutusu"/>
          <p:cNvSpPr txBox="1"/>
          <p:nvPr/>
        </p:nvSpPr>
        <p:spPr>
          <a:xfrm>
            <a:off x="1187624" y="4581128"/>
            <a:ext cx="6984776" cy="646331"/>
          </a:xfrm>
          <a:prstGeom prst="rect">
            <a:avLst/>
          </a:prstGeom>
          <a:solidFill>
            <a:srgbClr val="FFFF00"/>
          </a:solidFill>
          <a:scene3d>
            <a:camera prst="orthographicFront"/>
            <a:lightRig rig="threePt" dir="t"/>
          </a:scene3d>
          <a:sp3d>
            <a:bevelT w="101600" prst="riblet"/>
          </a:sp3d>
        </p:spPr>
        <p:txBody>
          <a:bodyPr wrap="square" rtlCol="0">
            <a:spAutoFit/>
          </a:bodyPr>
          <a:lstStyle/>
          <a:p>
            <a:r>
              <a:rPr lang="tr-TR" b="1" dirty="0" smtClean="0"/>
              <a:t>Mevcutta yer alan Eksik Sigorta ve Aşkın Sigorta maddeleri kaldırıldı.</a:t>
            </a:r>
            <a:endParaRPr lang="tr-TR" dirty="0"/>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026"/>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043608" y="1484784"/>
            <a:ext cx="7488832" cy="2308324"/>
          </a:xfrm>
          <a:prstGeom prst="rect">
            <a:avLst/>
          </a:prstGeom>
          <a:solidFill>
            <a:schemeClr val="bg2">
              <a:lumMod val="90000"/>
            </a:schemeClr>
          </a:solidFill>
          <a:scene3d>
            <a:camera prst="orthographicFront"/>
            <a:lightRig rig="threePt" dir="t"/>
          </a:scene3d>
          <a:sp3d>
            <a:bevelT w="101600" prst="riblet"/>
          </a:sp3d>
        </p:spPr>
        <p:txBody>
          <a:bodyPr wrap="square" rtlCol="0">
            <a:spAutoFit/>
          </a:bodyPr>
          <a:lstStyle/>
          <a:p>
            <a:r>
              <a:rPr lang="tr-TR" sz="7200" b="1" dirty="0" smtClean="0"/>
              <a:t>	</a:t>
            </a:r>
            <a:r>
              <a:rPr lang="tr-TR" sz="7200" b="1" dirty="0" smtClean="0">
                <a:solidFill>
                  <a:srgbClr val="002060"/>
                </a:solidFill>
              </a:rPr>
              <a:t>SİGORTA 		 BEDELİ</a:t>
            </a:r>
            <a:endParaRPr lang="tr-TR" sz="7200" b="1" dirty="0">
              <a:solidFill>
                <a:srgbClr val="002060"/>
              </a:solidFill>
            </a:endParaRPr>
          </a:p>
        </p:txBody>
      </p:sp>
    </p:spTree>
  </p:cSld>
  <p:clrMapOvr>
    <a:masterClrMapping/>
  </p:clrMapOvr>
  <p:transition>
    <p:whee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-11-</a:t>
            </a:r>
            <a:endParaRPr lang="tr-TR" dirty="0"/>
          </a:p>
        </p:txBody>
      </p:sp>
      <p:sp>
        <p:nvSpPr>
          <p:cNvPr id="3" name="2 Metin kutusu"/>
          <p:cNvSpPr txBox="1"/>
          <p:nvPr/>
        </p:nvSpPr>
        <p:spPr>
          <a:xfrm>
            <a:off x="2267744" y="476672"/>
            <a:ext cx="4028410"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6- SİGORTA BEDELİ</a:t>
            </a:r>
            <a:endParaRPr lang="tr-TR" sz="2800" b="1" dirty="0">
              <a:solidFill>
                <a:srgbClr val="002060"/>
              </a:solidFill>
              <a:latin typeface="Arial Black" pitchFamily="34" charset="0"/>
            </a:endParaRPr>
          </a:p>
        </p:txBody>
      </p:sp>
      <p:sp>
        <p:nvSpPr>
          <p:cNvPr id="6" name="5 Metin kutusu"/>
          <p:cNvSpPr txBox="1"/>
          <p:nvPr/>
        </p:nvSpPr>
        <p:spPr>
          <a:xfrm>
            <a:off x="1043608" y="1268760"/>
            <a:ext cx="7488832" cy="830997"/>
          </a:xfrm>
          <a:prstGeom prst="rect">
            <a:avLst/>
          </a:prstGeom>
          <a:solidFill>
            <a:schemeClr val="accent1">
              <a:lumMod val="20000"/>
              <a:lumOff val="80000"/>
            </a:schemeClr>
          </a:solidFill>
          <a:scene3d>
            <a:camera prst="orthographicFront"/>
            <a:lightRig rig="threePt" dir="t"/>
          </a:scene3d>
          <a:sp3d>
            <a:bevelT w="101600" prst="riblet"/>
          </a:sp3d>
        </p:spPr>
        <p:txBody>
          <a:bodyPr wrap="square" rtlCol="0">
            <a:spAutoFit/>
          </a:bodyPr>
          <a:lstStyle/>
          <a:p>
            <a:r>
              <a:rPr lang="tr-TR" sz="2400" dirty="0" smtClean="0"/>
              <a:t>Sigorta şirketi aracı hasar tarihi itibariyle </a:t>
            </a:r>
            <a:r>
              <a:rPr lang="tr-TR" sz="2400" b="1" dirty="0" smtClean="0"/>
              <a:t>rayiç değerine </a:t>
            </a:r>
            <a:r>
              <a:rPr lang="tr-TR" sz="2400" dirty="0" smtClean="0"/>
              <a:t>kadar teminat altına alır. </a:t>
            </a:r>
          </a:p>
        </p:txBody>
      </p:sp>
      <p:sp>
        <p:nvSpPr>
          <p:cNvPr id="7" name="AutoShape 2"/>
          <p:cNvSpPr>
            <a:spLocks noChangeArrowheads="1"/>
          </p:cNvSpPr>
          <p:nvPr/>
        </p:nvSpPr>
        <p:spPr bwMode="auto">
          <a:xfrm>
            <a:off x="1259632" y="260648"/>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sp>
        <p:nvSpPr>
          <p:cNvPr id="8" name="7 Metin kutusu"/>
          <p:cNvSpPr txBox="1"/>
          <p:nvPr/>
        </p:nvSpPr>
        <p:spPr>
          <a:xfrm>
            <a:off x="827584" y="2564904"/>
            <a:ext cx="184731" cy="369332"/>
          </a:xfrm>
          <a:prstGeom prst="rect">
            <a:avLst/>
          </a:prstGeom>
          <a:noFill/>
        </p:spPr>
        <p:txBody>
          <a:bodyPr wrap="none" rtlCol="0">
            <a:spAutoFit/>
          </a:bodyPr>
          <a:lstStyle/>
          <a:p>
            <a:endParaRPr lang="tr-TR" dirty="0"/>
          </a:p>
        </p:txBody>
      </p:sp>
      <p:sp>
        <p:nvSpPr>
          <p:cNvPr id="10" name="9 Metin kutusu"/>
          <p:cNvSpPr txBox="1"/>
          <p:nvPr/>
        </p:nvSpPr>
        <p:spPr>
          <a:xfrm>
            <a:off x="1043608" y="2204864"/>
            <a:ext cx="7488832" cy="830997"/>
          </a:xfrm>
          <a:prstGeom prst="rect">
            <a:avLst/>
          </a:prstGeom>
          <a:solidFill>
            <a:schemeClr val="accent1">
              <a:lumMod val="20000"/>
              <a:lumOff val="80000"/>
            </a:schemeClr>
          </a:solidFill>
          <a:scene3d>
            <a:camera prst="orthographicFront"/>
            <a:lightRig rig="threePt" dir="t"/>
          </a:scene3d>
          <a:sp3d>
            <a:bevelT w="101600" prst="riblet"/>
          </a:sp3d>
        </p:spPr>
        <p:txBody>
          <a:bodyPr wrap="square" rtlCol="0">
            <a:spAutoFit/>
          </a:bodyPr>
          <a:lstStyle/>
          <a:p>
            <a:r>
              <a:rPr lang="tr-TR" sz="2400" dirty="0" smtClean="0"/>
              <a:t>Tazminat hesabında rizikonun gerçekleşmesi anındaki </a:t>
            </a:r>
            <a:r>
              <a:rPr lang="tr-TR" sz="2400" b="1" dirty="0" smtClean="0"/>
              <a:t>rayiç değerleri esas alınır.</a:t>
            </a:r>
            <a:r>
              <a:rPr lang="tr-TR" sz="2400" dirty="0" smtClean="0"/>
              <a:t> </a:t>
            </a:r>
          </a:p>
        </p:txBody>
      </p:sp>
      <p:sp>
        <p:nvSpPr>
          <p:cNvPr id="11" name="10 Metin kutusu"/>
          <p:cNvSpPr txBox="1"/>
          <p:nvPr/>
        </p:nvSpPr>
        <p:spPr>
          <a:xfrm>
            <a:off x="1043608" y="3140968"/>
            <a:ext cx="7488832" cy="1200329"/>
          </a:xfrm>
          <a:prstGeom prst="rect">
            <a:avLst/>
          </a:prstGeom>
          <a:solidFill>
            <a:schemeClr val="accent1">
              <a:lumMod val="20000"/>
              <a:lumOff val="80000"/>
            </a:schemeClr>
          </a:solidFill>
          <a:scene3d>
            <a:camera prst="orthographicFront"/>
            <a:lightRig rig="threePt" dir="t"/>
          </a:scene3d>
          <a:sp3d>
            <a:bevelT w="101600" prst="riblet"/>
          </a:sp3d>
        </p:spPr>
        <p:txBody>
          <a:bodyPr wrap="square" rtlCol="0">
            <a:spAutoFit/>
          </a:bodyPr>
          <a:lstStyle/>
          <a:p>
            <a:r>
              <a:rPr lang="tr-TR" sz="2400" dirty="0" smtClean="0"/>
              <a:t>Rayiç değer için esas alınacak referansa veya </a:t>
            </a:r>
            <a:r>
              <a:rPr lang="tr-TR" sz="2400" b="1" dirty="0" smtClean="0"/>
              <a:t>rayiç değeri belirleme yöntemine poliçede yer verilir.</a:t>
            </a:r>
            <a:endParaRPr lang="tr-TR" sz="2400" dirty="0" smtClean="0"/>
          </a:p>
        </p:txBody>
      </p:sp>
      <p:sp>
        <p:nvSpPr>
          <p:cNvPr id="12" name="11 Metin kutusu"/>
          <p:cNvSpPr txBox="1"/>
          <p:nvPr/>
        </p:nvSpPr>
        <p:spPr>
          <a:xfrm>
            <a:off x="1043608" y="4437112"/>
            <a:ext cx="7488832" cy="1569660"/>
          </a:xfrm>
          <a:prstGeom prst="rect">
            <a:avLst/>
          </a:prstGeom>
          <a:solidFill>
            <a:schemeClr val="accent1">
              <a:lumMod val="20000"/>
              <a:lumOff val="80000"/>
            </a:schemeClr>
          </a:solidFill>
          <a:scene3d>
            <a:camera prst="orthographicFront"/>
            <a:lightRig rig="threePt" dir="t"/>
          </a:scene3d>
          <a:sp3d>
            <a:bevelT w="101600" prst="riblet"/>
          </a:sp3d>
        </p:spPr>
        <p:txBody>
          <a:bodyPr wrap="square" rtlCol="0">
            <a:spAutoFit/>
          </a:bodyPr>
          <a:lstStyle/>
          <a:p>
            <a:r>
              <a:rPr lang="tr-TR" sz="2400" dirty="0" smtClean="0"/>
              <a:t>Bu yönde bir referans belirlenmemişse </a:t>
            </a:r>
            <a:r>
              <a:rPr lang="tr-TR" sz="2400" b="1" dirty="0" smtClean="0"/>
              <a:t>TSRSB tarafından belirlenerek ilan edilen riziko tarihi itibariyle geçerli rayiç değer esas alınır.</a:t>
            </a:r>
            <a:endParaRPr lang="tr-TR" sz="2400" dirty="0" smtClean="0"/>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7"/>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amond(in)">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8" presetClass="entr" presetSubtype="16"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diamond(in)">
                                      <p:cBhvr>
                                        <p:cTn id="16" dur="2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8"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diamond(in)">
                                      <p:cBhvr>
                                        <p:cTn id="21" dur="2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diamond(in)">
                                      <p:cBhvr>
                                        <p:cTn id="2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1"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-12-</a:t>
            </a:r>
            <a:endParaRPr lang="tr-TR" dirty="0"/>
          </a:p>
        </p:txBody>
      </p:sp>
      <p:sp>
        <p:nvSpPr>
          <p:cNvPr id="4" name="3 Metin kutusu"/>
          <p:cNvSpPr txBox="1"/>
          <p:nvPr/>
        </p:nvSpPr>
        <p:spPr>
          <a:xfrm>
            <a:off x="1115616" y="1268760"/>
            <a:ext cx="7560840" cy="400110"/>
          </a:xfrm>
          <a:prstGeom prst="rect">
            <a:avLst/>
          </a:prstGeom>
          <a:solidFill>
            <a:srgbClr val="FFC000"/>
          </a:solidFill>
          <a:scene3d>
            <a:camera prst="orthographicFront"/>
            <a:lightRig rig="threePt" dir="t"/>
          </a:scene3d>
          <a:sp3d>
            <a:bevelT w="101600" prst="riblet"/>
          </a:sp3d>
        </p:spPr>
        <p:txBody>
          <a:bodyPr wrap="square" rtlCol="0">
            <a:spAutoFit/>
          </a:bodyPr>
          <a:lstStyle/>
          <a:p>
            <a:r>
              <a:rPr lang="tr-TR" b="1" dirty="0" smtClean="0"/>
              <a:t>			YENİ KLOZ</a:t>
            </a:r>
            <a:endParaRPr lang="tr-TR" sz="2000" dirty="0" smtClean="0"/>
          </a:p>
        </p:txBody>
      </p:sp>
      <p:sp>
        <p:nvSpPr>
          <p:cNvPr id="8" name="7 Metin kutusu"/>
          <p:cNvSpPr txBox="1"/>
          <p:nvPr/>
        </p:nvSpPr>
        <p:spPr>
          <a:xfrm>
            <a:off x="1115616" y="1916832"/>
            <a:ext cx="7560840" cy="4247317"/>
          </a:xfrm>
          <a:prstGeom prst="rect">
            <a:avLst/>
          </a:prstGeom>
          <a:noFill/>
        </p:spPr>
        <p:txBody>
          <a:bodyPr wrap="square" rtlCol="0">
            <a:spAutoFit/>
          </a:bodyPr>
          <a:lstStyle/>
          <a:p>
            <a:r>
              <a:rPr lang="tr-TR" dirty="0" smtClean="0"/>
              <a:t>Kara Araçları Kasko Sigortası Genel Şartları’nın 3.3.2.2 maddesi gereğince aracın tam hasara uğraması halinde aracın hasar anındaki rayiç değeri,  3.3.2.4 maddesi gereğince aracın çalınması halinde çalınma günündeki rayiç değeri ödenir. Rayiç değerin tespiti konusunda taraflar aşağıdaki koşullarda mutabık kalmışlardır.</a:t>
            </a:r>
          </a:p>
          <a:p>
            <a:r>
              <a:rPr lang="tr-TR" dirty="0" smtClean="0"/>
              <a:t> </a:t>
            </a:r>
          </a:p>
          <a:p>
            <a:r>
              <a:rPr lang="tr-TR" b="1" dirty="0" smtClean="0"/>
              <a:t>Rayiç değer tespiti için</a:t>
            </a:r>
            <a:r>
              <a:rPr lang="tr-TR" dirty="0" smtClean="0"/>
              <a:t> aracın kilometresi, bakım durumu (paslanma, çürüme vb. emareler), geçmiş hasar verileri ve şase üzerinden yapılacak kontrol sonucu çıkacak araç tipi gözetilerek;</a:t>
            </a:r>
          </a:p>
          <a:p>
            <a:pPr>
              <a:buFont typeface="Wingdings" pitchFamily="2" charset="2"/>
              <a:buChar char="Ø"/>
            </a:pPr>
            <a:r>
              <a:rPr lang="tr-TR" b="1" dirty="0" smtClean="0">
                <a:solidFill>
                  <a:srgbClr val="FF0000"/>
                </a:solidFill>
              </a:rPr>
              <a:t>Eksper tarafından raporda belirtilen rayiç değer,</a:t>
            </a:r>
          </a:p>
          <a:p>
            <a:pPr>
              <a:buFont typeface="Wingdings" pitchFamily="2" charset="2"/>
              <a:buChar char="Ø"/>
            </a:pPr>
            <a:r>
              <a:rPr lang="tr-TR" b="1" dirty="0" smtClean="0">
                <a:solidFill>
                  <a:srgbClr val="FF0000"/>
                </a:solidFill>
              </a:rPr>
              <a:t>2.el satışı yapılan internet siteleri verileri</a:t>
            </a:r>
          </a:p>
          <a:p>
            <a:pPr>
              <a:buFont typeface="Wingdings" pitchFamily="2" charset="2"/>
              <a:buChar char="Ø"/>
            </a:pPr>
            <a:r>
              <a:rPr lang="tr-TR" b="1" dirty="0" smtClean="0">
                <a:solidFill>
                  <a:srgbClr val="FF0000"/>
                </a:solidFill>
              </a:rPr>
              <a:t>Yetkili servis ikinci el satış ve </a:t>
            </a:r>
          </a:p>
          <a:p>
            <a:pPr>
              <a:buFont typeface="Wingdings" pitchFamily="2" charset="2"/>
              <a:buChar char="Ø"/>
            </a:pPr>
            <a:r>
              <a:rPr lang="tr-TR" b="1" dirty="0" smtClean="0">
                <a:solidFill>
                  <a:srgbClr val="FF0000"/>
                </a:solidFill>
              </a:rPr>
              <a:t>İkinci-el galeri verilerinin ortalamasına göre </a:t>
            </a:r>
            <a:r>
              <a:rPr lang="tr-TR" dirty="0" smtClean="0"/>
              <a:t>tespit edilir.</a:t>
            </a:r>
          </a:p>
        </p:txBody>
      </p:sp>
      <p:sp>
        <p:nvSpPr>
          <p:cNvPr id="9" name="AutoShape 2"/>
          <p:cNvSpPr>
            <a:spLocks noChangeArrowheads="1"/>
          </p:cNvSpPr>
          <p:nvPr/>
        </p:nvSpPr>
        <p:spPr bwMode="auto">
          <a:xfrm>
            <a:off x="0" y="1124744"/>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par>
                                <p:cTn id="8" presetID="8" presetClass="emph" presetSubtype="0" fill="hold" grpId="0" nodeType="withEffect">
                                  <p:stCondLst>
                                    <p:cond delay="0"/>
                                  </p:stCondLst>
                                  <p:childTnLst>
                                    <p:animRot by="21600000">
                                      <p:cBhvr>
                                        <p:cTn id="9" dur="2000" fill="hold"/>
                                        <p:tgtEl>
                                          <p:spTgt spid="9"/>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linds(horizontal)">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483768" y="5445224"/>
            <a:ext cx="5604419" cy="338554"/>
          </a:xfrm>
          <a:prstGeom prst="rect">
            <a:avLst/>
          </a:prstGeom>
          <a:solidFill>
            <a:schemeClr val="bg2">
              <a:lumMod val="90000"/>
            </a:schemeClr>
          </a:solidFill>
          <a:scene3d>
            <a:camera prst="orthographicFront"/>
            <a:lightRig rig="threePt" dir="t"/>
          </a:scene3d>
          <a:sp3d>
            <a:bevelT w="101600" prst="riblet"/>
          </a:sp3d>
        </p:spPr>
        <p:txBody>
          <a:bodyPr wrap="none" rtlCol="0">
            <a:spAutoFit/>
          </a:bodyPr>
          <a:lstStyle/>
          <a:p>
            <a:r>
              <a:rPr lang="tr-TR" sz="1600" b="1" dirty="0" smtClean="0">
                <a:solidFill>
                  <a:srgbClr val="002060"/>
                </a:solidFill>
                <a:cs typeface="Tunga" pitchFamily="2"/>
              </a:rPr>
              <a:t>BİREYSEL SİGORTALAR / HASAR DEPARTMANI</a:t>
            </a:r>
            <a:endParaRPr lang="tr-TR" sz="1600" b="1" dirty="0">
              <a:solidFill>
                <a:srgbClr val="002060"/>
              </a:solidFill>
              <a:cs typeface="Tunga" pitchFamily="2"/>
            </a:endParaRPr>
          </a:p>
        </p:txBody>
      </p:sp>
      <p:sp>
        <p:nvSpPr>
          <p:cNvPr id="3" name="2 Metin kutusu"/>
          <p:cNvSpPr txBox="1"/>
          <p:nvPr/>
        </p:nvSpPr>
        <p:spPr>
          <a:xfrm>
            <a:off x="1043608" y="1484784"/>
            <a:ext cx="7488832" cy="2554545"/>
          </a:xfrm>
          <a:prstGeom prst="rect">
            <a:avLst/>
          </a:prstGeom>
          <a:solidFill>
            <a:schemeClr val="bg2">
              <a:lumMod val="90000"/>
            </a:schemeClr>
          </a:solidFill>
          <a:scene3d>
            <a:camera prst="orthographicFront"/>
            <a:lightRig rig="threePt" dir="t"/>
          </a:scene3d>
          <a:sp3d>
            <a:bevelT prst="relaxedInset"/>
          </a:sp3d>
        </p:spPr>
        <p:txBody>
          <a:bodyPr wrap="square" rtlCol="0">
            <a:spAutoFit/>
          </a:bodyPr>
          <a:lstStyle/>
          <a:p>
            <a:r>
              <a:rPr lang="tr-TR" sz="4000" b="1" dirty="0" smtClean="0"/>
              <a:t>	</a:t>
            </a:r>
            <a:r>
              <a:rPr lang="tr-TR" sz="4000" b="1" dirty="0" smtClean="0">
                <a:solidFill>
                  <a:srgbClr val="002060"/>
                </a:solidFill>
              </a:rPr>
              <a:t>YENİ KASKO GENEL ŞARTLARINDAKİ ÖNEMLİ 		 HUSUSLAR 				(1.04.2013)</a:t>
            </a:r>
            <a:endParaRPr lang="tr-TR" sz="4000" b="1" dirty="0">
              <a:solidFill>
                <a:srgbClr val="002060"/>
              </a:solidFill>
            </a:endParaRPr>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-13-</a:t>
            </a:r>
            <a:endParaRPr lang="tr-TR" dirty="0"/>
          </a:p>
        </p:txBody>
      </p:sp>
      <p:sp>
        <p:nvSpPr>
          <p:cNvPr id="4" name="3 Metin kutusu"/>
          <p:cNvSpPr txBox="1"/>
          <p:nvPr/>
        </p:nvSpPr>
        <p:spPr>
          <a:xfrm>
            <a:off x="1115616" y="1268760"/>
            <a:ext cx="7560840" cy="400110"/>
          </a:xfrm>
          <a:prstGeom prst="rect">
            <a:avLst/>
          </a:prstGeom>
          <a:solidFill>
            <a:srgbClr val="FFC000"/>
          </a:solidFill>
          <a:scene3d>
            <a:camera prst="orthographicFront"/>
            <a:lightRig rig="threePt" dir="t"/>
          </a:scene3d>
          <a:sp3d>
            <a:bevelT w="101600" prst="riblet"/>
          </a:sp3d>
        </p:spPr>
        <p:txBody>
          <a:bodyPr wrap="square" rtlCol="0">
            <a:spAutoFit/>
          </a:bodyPr>
          <a:lstStyle/>
          <a:p>
            <a:r>
              <a:rPr lang="tr-TR" b="1" dirty="0" smtClean="0"/>
              <a:t>			YENİ KLOZ</a:t>
            </a:r>
            <a:endParaRPr lang="tr-TR" sz="2000" dirty="0" smtClean="0"/>
          </a:p>
        </p:txBody>
      </p:sp>
      <p:sp>
        <p:nvSpPr>
          <p:cNvPr id="8" name="7 Metin kutusu"/>
          <p:cNvSpPr txBox="1"/>
          <p:nvPr/>
        </p:nvSpPr>
        <p:spPr>
          <a:xfrm>
            <a:off x="1187624" y="2348880"/>
            <a:ext cx="7560840" cy="2585323"/>
          </a:xfrm>
          <a:prstGeom prst="rect">
            <a:avLst/>
          </a:prstGeom>
          <a:noFill/>
        </p:spPr>
        <p:txBody>
          <a:bodyPr wrap="square" rtlCol="0">
            <a:spAutoFit/>
          </a:bodyPr>
          <a:lstStyle/>
          <a:p>
            <a:r>
              <a:rPr lang="tr-TR" b="1" dirty="0" smtClean="0"/>
              <a:t>Aracın standardının dışında yer alan, fabrika çıkışında</a:t>
            </a:r>
          </a:p>
          <a:p>
            <a:endParaRPr lang="tr-TR" b="1" dirty="0" smtClean="0"/>
          </a:p>
          <a:p>
            <a:r>
              <a:rPr lang="tr-TR" b="1" dirty="0" smtClean="0"/>
              <a:t>veya sonradan ilave edilmiş aksesuarlar, </a:t>
            </a:r>
            <a:r>
              <a:rPr lang="tr-TR" b="1" dirty="0" err="1" smtClean="0"/>
              <a:t>Lpg</a:t>
            </a:r>
            <a:r>
              <a:rPr lang="tr-TR" b="1" dirty="0" smtClean="0"/>
              <a:t>, kasa vb. </a:t>
            </a:r>
          </a:p>
          <a:p>
            <a:endParaRPr lang="tr-TR" b="1" dirty="0" smtClean="0"/>
          </a:p>
          <a:p>
            <a:r>
              <a:rPr lang="tr-TR" b="1" dirty="0" smtClean="0"/>
              <a:t>eklentiler poliçede ayrıca belirtilmeleri ve ayrıca teminat </a:t>
            </a:r>
          </a:p>
          <a:p>
            <a:endParaRPr lang="tr-TR" b="1" dirty="0" smtClean="0"/>
          </a:p>
          <a:p>
            <a:r>
              <a:rPr lang="tr-TR" b="1" dirty="0" smtClean="0"/>
              <a:t>altına alınmaları şartıyla rayiç değer tespitinde </a:t>
            </a:r>
          </a:p>
          <a:p>
            <a:endParaRPr lang="tr-TR" b="1" dirty="0" smtClean="0"/>
          </a:p>
          <a:p>
            <a:r>
              <a:rPr lang="tr-TR" b="1" dirty="0" smtClean="0"/>
              <a:t>değerlendirmeye alınır. </a:t>
            </a:r>
            <a:endParaRPr lang="tr-TR" dirty="0" smtClean="0"/>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043608" y="1484784"/>
            <a:ext cx="7488832" cy="3416320"/>
          </a:xfrm>
          <a:prstGeom prst="rect">
            <a:avLst/>
          </a:prstGeom>
          <a:solidFill>
            <a:schemeClr val="bg2">
              <a:lumMod val="90000"/>
            </a:schemeClr>
          </a:solidFill>
          <a:scene3d>
            <a:camera prst="orthographicFront"/>
            <a:lightRig rig="threePt" dir="t"/>
          </a:scene3d>
          <a:sp3d>
            <a:bevelT w="101600" prst="riblet"/>
          </a:sp3d>
        </p:spPr>
        <p:txBody>
          <a:bodyPr wrap="square" rtlCol="0">
            <a:spAutoFit/>
          </a:bodyPr>
          <a:lstStyle/>
          <a:p>
            <a:r>
              <a:rPr lang="tr-TR" sz="7200" b="1" dirty="0" smtClean="0"/>
              <a:t>		</a:t>
            </a:r>
            <a:r>
              <a:rPr lang="tr-TR" sz="7200" b="1" dirty="0" smtClean="0">
                <a:solidFill>
                  <a:srgbClr val="002060"/>
                </a:solidFill>
              </a:rPr>
              <a:t>HASAR </a:t>
            </a:r>
          </a:p>
          <a:p>
            <a:r>
              <a:rPr lang="tr-TR" sz="7200" b="1" dirty="0" smtClean="0">
                <a:solidFill>
                  <a:srgbClr val="002060"/>
                </a:solidFill>
              </a:rPr>
              <a:t>			VE </a:t>
            </a:r>
          </a:p>
          <a:p>
            <a:r>
              <a:rPr lang="tr-TR" sz="7200" b="1" dirty="0" smtClean="0">
                <a:solidFill>
                  <a:srgbClr val="002060"/>
                </a:solidFill>
              </a:rPr>
              <a:t>	TAZMİNAT</a:t>
            </a:r>
            <a:endParaRPr lang="tr-TR" sz="7200" b="1" dirty="0">
              <a:solidFill>
                <a:srgbClr val="002060"/>
              </a:solidFill>
            </a:endParaRPr>
          </a:p>
        </p:txBody>
      </p:sp>
    </p:spTree>
  </p:cSld>
  <p:clrMapOvr>
    <a:masterClrMapping/>
  </p:clrMapOvr>
  <p:transition>
    <p:whee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-14-</a:t>
            </a:r>
            <a:endParaRPr lang="tr-TR" dirty="0"/>
          </a:p>
        </p:txBody>
      </p:sp>
      <p:sp>
        <p:nvSpPr>
          <p:cNvPr id="3" name="2 Metin kutusu"/>
          <p:cNvSpPr txBox="1"/>
          <p:nvPr/>
        </p:nvSpPr>
        <p:spPr>
          <a:xfrm>
            <a:off x="2267744" y="476672"/>
            <a:ext cx="4900957"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7- HASAR VE TAZMİNAT</a:t>
            </a:r>
            <a:endParaRPr lang="tr-TR" sz="2800" b="1" dirty="0">
              <a:solidFill>
                <a:srgbClr val="002060"/>
              </a:solidFill>
              <a:latin typeface="Arial Black" pitchFamily="34" charset="0"/>
            </a:endParaRPr>
          </a:p>
        </p:txBody>
      </p:sp>
      <p:sp>
        <p:nvSpPr>
          <p:cNvPr id="4" name="3 Metin kutusu"/>
          <p:cNvSpPr txBox="1"/>
          <p:nvPr/>
        </p:nvSpPr>
        <p:spPr>
          <a:xfrm>
            <a:off x="1115616" y="1052736"/>
            <a:ext cx="7560840" cy="4001095"/>
          </a:xfrm>
          <a:prstGeom prst="rect">
            <a:avLst/>
          </a:prstGeom>
          <a:noFill/>
        </p:spPr>
        <p:txBody>
          <a:bodyPr wrap="square" rtlCol="0">
            <a:spAutoFit/>
          </a:bodyPr>
          <a:lstStyle/>
          <a:p>
            <a:r>
              <a:rPr lang="tr-TR" b="1" dirty="0" smtClean="0"/>
              <a:t>B.1</a:t>
            </a:r>
          </a:p>
          <a:p>
            <a:endParaRPr lang="tr-TR" b="1" dirty="0" smtClean="0"/>
          </a:p>
          <a:p>
            <a:r>
              <a:rPr lang="tr-TR" b="1" dirty="0" smtClean="0"/>
              <a:t>Mevcutta yer alan B.1.1.6 ve B.1.1.8 maddeleri kaldırıldı</a:t>
            </a:r>
            <a:endParaRPr lang="tr-TR" dirty="0" smtClean="0"/>
          </a:p>
          <a:p>
            <a:r>
              <a:rPr lang="tr-TR" dirty="0" smtClean="0"/>
              <a:t>Zararın tahmini miktarını belirtir yazılı bildirim ve sigorta konusu ile ilgili başka sigorta sözleşmelerini sigortacıya bildirmek.</a:t>
            </a:r>
            <a:r>
              <a:rPr lang="tr-TR" b="1" dirty="0" smtClean="0"/>
              <a:t> </a:t>
            </a:r>
          </a:p>
          <a:p>
            <a:endParaRPr lang="tr-TR" b="1" dirty="0" smtClean="0"/>
          </a:p>
          <a:p>
            <a:r>
              <a:rPr lang="tr-TR" b="1" dirty="0" smtClean="0"/>
              <a:t>B.3.			Bildirim</a:t>
            </a:r>
          </a:p>
          <a:p>
            <a:endParaRPr lang="tr-TR" dirty="0" smtClean="0"/>
          </a:p>
          <a:p>
            <a:r>
              <a:rPr lang="tr-TR" dirty="0" smtClean="0"/>
              <a:t>Sigortacı poliçe metninde muhtemel hasarlar için talep edeceği belgelere yer verir. Sigortacı hasar ihbarı üzerine </a:t>
            </a:r>
            <a:r>
              <a:rPr lang="tr-TR" b="1" dirty="0" smtClean="0"/>
              <a:t>üç iş günü</a:t>
            </a:r>
            <a:r>
              <a:rPr lang="tr-TR" dirty="0" smtClean="0"/>
              <a:t> içinde hak sahibine, </a:t>
            </a:r>
            <a:r>
              <a:rPr lang="tr-TR" b="1" dirty="0" smtClean="0"/>
              <a:t>poliçe metninde yer verdiği belgeler dışında talep ettiği belgeleri,</a:t>
            </a:r>
            <a:r>
              <a:rPr lang="tr-TR" dirty="0" smtClean="0"/>
              <a:t> yazılı veya taraflarca kararlaştırılan iletişim vasıtalarıyla bildirir. </a:t>
            </a:r>
            <a:endParaRPr lang="tr-TR" sz="2000" dirty="0" smtClean="0"/>
          </a:p>
        </p:txBody>
      </p:sp>
    </p:spTree>
  </p:cSld>
  <p:clrMapOvr>
    <a:masterClrMapping/>
  </p:clrMapOvr>
  <p:transition>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-15-</a:t>
            </a:r>
            <a:endParaRPr lang="tr-TR" dirty="0"/>
          </a:p>
        </p:txBody>
      </p:sp>
      <p:sp>
        <p:nvSpPr>
          <p:cNvPr id="3" name="2 Metin kutusu"/>
          <p:cNvSpPr txBox="1"/>
          <p:nvPr/>
        </p:nvSpPr>
        <p:spPr>
          <a:xfrm>
            <a:off x="2267744" y="476672"/>
            <a:ext cx="4900957"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7- HASAR VE TAZMİNAT</a:t>
            </a:r>
            <a:endParaRPr lang="tr-TR" sz="2800" b="1" dirty="0">
              <a:solidFill>
                <a:srgbClr val="002060"/>
              </a:solidFill>
              <a:latin typeface="Arial Black" pitchFamily="34" charset="0"/>
            </a:endParaRPr>
          </a:p>
        </p:txBody>
      </p:sp>
      <p:sp>
        <p:nvSpPr>
          <p:cNvPr id="4" name="3 Metin kutusu"/>
          <p:cNvSpPr txBox="1"/>
          <p:nvPr/>
        </p:nvSpPr>
        <p:spPr>
          <a:xfrm>
            <a:off x="1115616" y="1052736"/>
            <a:ext cx="7560840" cy="954107"/>
          </a:xfrm>
          <a:prstGeom prst="rect">
            <a:avLst/>
          </a:prstGeom>
          <a:solidFill>
            <a:schemeClr val="accent1">
              <a:lumMod val="20000"/>
              <a:lumOff val="80000"/>
            </a:schemeClr>
          </a:solidFill>
          <a:scene3d>
            <a:camera prst="orthographicFront"/>
            <a:lightRig rig="threePt" dir="t"/>
          </a:scene3d>
          <a:sp3d>
            <a:bevelT w="101600" prst="riblet"/>
          </a:sp3d>
        </p:spPr>
        <p:txBody>
          <a:bodyPr wrap="square" rtlCol="0">
            <a:spAutoFit/>
          </a:bodyPr>
          <a:lstStyle/>
          <a:p>
            <a:r>
              <a:rPr lang="tr-TR" b="1" dirty="0" smtClean="0"/>
              <a:t>Mevcutta yer alan B.3.2 Zararın Tespiti maddesine “Tayin edilecek sigorta eksperi vasıtasıyla tespit edilir” cümlesi ilave edildi ve Hakem Bilirkişi Tespiti bölümü kaldırıldı.</a:t>
            </a:r>
            <a:endParaRPr lang="tr-TR" sz="2000" dirty="0" smtClean="0"/>
          </a:p>
        </p:txBody>
      </p:sp>
      <p:sp>
        <p:nvSpPr>
          <p:cNvPr id="8" name="7 Metin kutusu"/>
          <p:cNvSpPr txBox="1"/>
          <p:nvPr/>
        </p:nvSpPr>
        <p:spPr>
          <a:xfrm>
            <a:off x="1115616" y="2132856"/>
            <a:ext cx="7560840" cy="3693319"/>
          </a:xfrm>
          <a:prstGeom prst="rect">
            <a:avLst/>
          </a:prstGeom>
          <a:noFill/>
        </p:spPr>
        <p:txBody>
          <a:bodyPr wrap="square" rtlCol="0">
            <a:spAutoFit/>
          </a:bodyPr>
          <a:lstStyle/>
          <a:p>
            <a:pPr lvl="0"/>
            <a:r>
              <a:rPr lang="tr-TR" b="1" dirty="0" smtClean="0"/>
              <a:t>	TAZMİNATIN HESABI VE ÖDENMESİ</a:t>
            </a:r>
          </a:p>
          <a:p>
            <a:pPr lvl="0"/>
            <a:endParaRPr lang="tr-TR" b="1" dirty="0" smtClean="0"/>
          </a:p>
          <a:p>
            <a:pPr lvl="0"/>
            <a:r>
              <a:rPr lang="tr-TR" dirty="0" smtClean="0"/>
              <a:t>Hasar tazmininin ne şekilde yapılacağı poliçede açıkça belirtilir.</a:t>
            </a:r>
          </a:p>
          <a:p>
            <a:pPr lvl="0"/>
            <a:endParaRPr lang="tr-TR" dirty="0" smtClean="0"/>
          </a:p>
          <a:p>
            <a:pPr lvl="0"/>
            <a:r>
              <a:rPr lang="tr-TR" dirty="0" smtClean="0"/>
              <a:t>Onarım yapılacak olması halinde poliçede, </a:t>
            </a:r>
            <a:r>
              <a:rPr lang="tr-TR" b="1" dirty="0" smtClean="0"/>
              <a:t>onarımın şirketçe </a:t>
            </a:r>
            <a:r>
              <a:rPr lang="tr-TR" dirty="0" smtClean="0"/>
              <a:t>belirlenecek servislerde veya </a:t>
            </a:r>
            <a:r>
              <a:rPr lang="tr-TR" b="1" dirty="0" smtClean="0"/>
              <a:t>sigortalı tarafından belirlenecek </a:t>
            </a:r>
            <a:r>
              <a:rPr lang="tr-TR" dirty="0" smtClean="0"/>
              <a:t>servislerden hangisinde yapılacağı hususu açıkça yer alır. </a:t>
            </a:r>
          </a:p>
          <a:p>
            <a:pPr lvl="0"/>
            <a:r>
              <a:rPr lang="tr-TR" dirty="0" smtClean="0"/>
              <a:t>Ayrıca hasarın tazmininde </a:t>
            </a:r>
            <a:r>
              <a:rPr lang="tr-TR" b="1" dirty="0" smtClean="0"/>
              <a:t>orijinal parça veya eşdeğer </a:t>
            </a:r>
            <a:r>
              <a:rPr lang="tr-TR" dirty="0" smtClean="0"/>
              <a:t>gibi parça seçeneklerinden hangisinin kullanılacağı belirtilir. </a:t>
            </a:r>
          </a:p>
          <a:p>
            <a:pPr lvl="0"/>
            <a:endParaRPr lang="tr-TR" dirty="0" smtClean="0"/>
          </a:p>
          <a:p>
            <a:pPr lvl="0"/>
            <a:r>
              <a:rPr lang="tr-TR" dirty="0" smtClean="0"/>
              <a:t>Bu yönde bir belirleme olmazsa sigortalının tercih ettiği tazmin yöntemi, servis ve parça esas alınır.</a:t>
            </a:r>
          </a:p>
        </p:txBody>
      </p:sp>
      <p:sp>
        <p:nvSpPr>
          <p:cNvPr id="9" name="AutoShape 2"/>
          <p:cNvSpPr>
            <a:spLocks noChangeArrowheads="1"/>
          </p:cNvSpPr>
          <p:nvPr/>
        </p:nvSpPr>
        <p:spPr bwMode="auto">
          <a:xfrm>
            <a:off x="0" y="1988840"/>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par>
                                <p:cTn id="8" presetID="8" presetClass="emph" presetSubtype="0" fill="hold" grpId="0" nodeType="withEffect">
                                  <p:stCondLst>
                                    <p:cond delay="0"/>
                                  </p:stCondLst>
                                  <p:childTnLst>
                                    <p:animRot by="21600000">
                                      <p:cBhvr>
                                        <p:cTn id="9" dur="2000" fill="hold"/>
                                        <p:tgtEl>
                                          <p:spTgt spid="9"/>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linds(horizontal)">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-16-</a:t>
            </a:r>
            <a:endParaRPr lang="tr-TR" dirty="0"/>
          </a:p>
        </p:txBody>
      </p:sp>
      <p:sp>
        <p:nvSpPr>
          <p:cNvPr id="3" name="2 Metin kutusu"/>
          <p:cNvSpPr txBox="1"/>
          <p:nvPr/>
        </p:nvSpPr>
        <p:spPr>
          <a:xfrm>
            <a:off x="1619672" y="476672"/>
            <a:ext cx="7128792"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square" rtlCol="0">
            <a:spAutoFit/>
          </a:bodyPr>
          <a:lstStyle/>
          <a:p>
            <a:r>
              <a:rPr lang="tr-TR" sz="2800" b="1" dirty="0" smtClean="0">
                <a:solidFill>
                  <a:srgbClr val="002060"/>
                </a:solidFill>
                <a:latin typeface="Arial Black" pitchFamily="34" charset="0"/>
              </a:rPr>
              <a:t>ORJİNAL – EŞDEĞER PARÇA ORANI</a:t>
            </a:r>
            <a:endParaRPr lang="tr-TR" sz="2800" b="1" dirty="0">
              <a:solidFill>
                <a:srgbClr val="002060"/>
              </a:solidFill>
              <a:latin typeface="Arial Black" pitchFamily="34" charset="0"/>
            </a:endParaRPr>
          </a:p>
        </p:txBody>
      </p:sp>
      <p:graphicFrame>
        <p:nvGraphicFramePr>
          <p:cNvPr id="9" name="8 Grafik"/>
          <p:cNvGraphicFramePr/>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9 Metin kutusu"/>
          <p:cNvSpPr txBox="1"/>
          <p:nvPr/>
        </p:nvSpPr>
        <p:spPr>
          <a:xfrm>
            <a:off x="2915816" y="5085184"/>
            <a:ext cx="883575" cy="369332"/>
          </a:xfrm>
          <a:prstGeom prst="rect">
            <a:avLst/>
          </a:prstGeom>
          <a:noFill/>
        </p:spPr>
        <p:txBody>
          <a:bodyPr wrap="none" rtlCol="0">
            <a:spAutoFit/>
          </a:bodyPr>
          <a:lstStyle/>
          <a:p>
            <a:r>
              <a:rPr lang="tr-TR" b="1" dirty="0" smtClean="0"/>
              <a:t>% 97</a:t>
            </a:r>
            <a:endParaRPr lang="tr-TR" b="1" dirty="0"/>
          </a:p>
        </p:txBody>
      </p:sp>
      <p:sp>
        <p:nvSpPr>
          <p:cNvPr id="11" name="10 Metin kutusu"/>
          <p:cNvSpPr txBox="1"/>
          <p:nvPr/>
        </p:nvSpPr>
        <p:spPr>
          <a:xfrm>
            <a:off x="2699792" y="2492896"/>
            <a:ext cx="720069" cy="369332"/>
          </a:xfrm>
          <a:prstGeom prst="rect">
            <a:avLst/>
          </a:prstGeom>
          <a:noFill/>
        </p:spPr>
        <p:txBody>
          <a:bodyPr wrap="none" rtlCol="0">
            <a:spAutoFit/>
          </a:bodyPr>
          <a:lstStyle/>
          <a:p>
            <a:r>
              <a:rPr lang="tr-TR" b="1" dirty="0" smtClean="0"/>
              <a:t>% 3</a:t>
            </a:r>
            <a:endParaRPr lang="tr-TR" b="1" dirty="0"/>
          </a:p>
        </p:txBody>
      </p:sp>
    </p:spTree>
  </p:cSld>
  <p:clrMapOvr>
    <a:masterClrMapping/>
  </p:clrMapOvr>
  <p:transition>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-17-</a:t>
            </a:r>
            <a:endParaRPr lang="tr-TR" dirty="0"/>
          </a:p>
        </p:txBody>
      </p:sp>
      <p:sp>
        <p:nvSpPr>
          <p:cNvPr id="3" name="2 Metin kutusu"/>
          <p:cNvSpPr txBox="1"/>
          <p:nvPr/>
        </p:nvSpPr>
        <p:spPr>
          <a:xfrm>
            <a:off x="1619672" y="476672"/>
            <a:ext cx="7128792"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square" rtlCol="0">
            <a:spAutoFit/>
          </a:bodyPr>
          <a:lstStyle/>
          <a:p>
            <a:r>
              <a:rPr lang="tr-TR" sz="2800" b="1" dirty="0" smtClean="0">
                <a:solidFill>
                  <a:srgbClr val="002060"/>
                </a:solidFill>
                <a:latin typeface="Arial Black" pitchFamily="34" charset="0"/>
              </a:rPr>
              <a:t>KASKO BRANŞI SERVİS DAĞILIMI</a:t>
            </a:r>
            <a:endParaRPr lang="tr-TR" sz="2800" b="1" dirty="0">
              <a:solidFill>
                <a:srgbClr val="002060"/>
              </a:solidFill>
              <a:latin typeface="Arial Black" pitchFamily="34" charset="0"/>
            </a:endParaRPr>
          </a:p>
        </p:txBody>
      </p:sp>
      <p:graphicFrame>
        <p:nvGraphicFramePr>
          <p:cNvPr id="9" name="8 Grafik"/>
          <p:cNvGraphicFramePr/>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9 Metin kutusu"/>
          <p:cNvSpPr txBox="1"/>
          <p:nvPr/>
        </p:nvSpPr>
        <p:spPr>
          <a:xfrm>
            <a:off x="4932040" y="2708920"/>
            <a:ext cx="883575" cy="369332"/>
          </a:xfrm>
          <a:prstGeom prst="rect">
            <a:avLst/>
          </a:prstGeom>
          <a:noFill/>
        </p:spPr>
        <p:txBody>
          <a:bodyPr wrap="none" rtlCol="0">
            <a:spAutoFit/>
          </a:bodyPr>
          <a:lstStyle/>
          <a:p>
            <a:r>
              <a:rPr lang="tr-TR" b="1" dirty="0" smtClean="0"/>
              <a:t>% 39</a:t>
            </a:r>
            <a:endParaRPr lang="tr-TR" b="1" dirty="0"/>
          </a:p>
        </p:txBody>
      </p:sp>
      <p:sp>
        <p:nvSpPr>
          <p:cNvPr id="11" name="10 Metin kutusu"/>
          <p:cNvSpPr txBox="1"/>
          <p:nvPr/>
        </p:nvSpPr>
        <p:spPr>
          <a:xfrm>
            <a:off x="899592" y="3501008"/>
            <a:ext cx="883575" cy="369332"/>
          </a:xfrm>
          <a:prstGeom prst="rect">
            <a:avLst/>
          </a:prstGeom>
          <a:noFill/>
        </p:spPr>
        <p:txBody>
          <a:bodyPr wrap="none" rtlCol="0">
            <a:spAutoFit/>
          </a:bodyPr>
          <a:lstStyle/>
          <a:p>
            <a:r>
              <a:rPr lang="tr-TR" b="1" dirty="0" smtClean="0"/>
              <a:t>% 61</a:t>
            </a:r>
            <a:endParaRPr lang="tr-TR" b="1" dirty="0"/>
          </a:p>
        </p:txBody>
      </p:sp>
    </p:spTree>
  </p:cSld>
  <p:clrMapOvr>
    <a:masterClrMapping/>
  </p:clrMapOvr>
  <p:transition>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-18-</a:t>
            </a:r>
            <a:endParaRPr lang="tr-TR" dirty="0"/>
          </a:p>
        </p:txBody>
      </p:sp>
      <p:sp>
        <p:nvSpPr>
          <p:cNvPr id="3" name="2 Metin kutusu"/>
          <p:cNvSpPr txBox="1"/>
          <p:nvPr/>
        </p:nvSpPr>
        <p:spPr>
          <a:xfrm>
            <a:off x="2267744" y="476672"/>
            <a:ext cx="4900957"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7- HASAR VE TAZMİNAT</a:t>
            </a:r>
            <a:endParaRPr lang="tr-TR" sz="2800" b="1" dirty="0">
              <a:solidFill>
                <a:srgbClr val="002060"/>
              </a:solidFill>
              <a:latin typeface="Arial Black" pitchFamily="34" charset="0"/>
            </a:endParaRPr>
          </a:p>
        </p:txBody>
      </p:sp>
      <p:sp>
        <p:nvSpPr>
          <p:cNvPr id="4" name="3 Metin kutusu"/>
          <p:cNvSpPr txBox="1"/>
          <p:nvPr/>
        </p:nvSpPr>
        <p:spPr>
          <a:xfrm>
            <a:off x="1115616" y="1268760"/>
            <a:ext cx="7560840" cy="400110"/>
          </a:xfrm>
          <a:prstGeom prst="rect">
            <a:avLst/>
          </a:prstGeom>
          <a:solidFill>
            <a:srgbClr val="FFC000"/>
          </a:solidFill>
          <a:scene3d>
            <a:camera prst="orthographicFront"/>
            <a:lightRig rig="threePt" dir="t"/>
          </a:scene3d>
          <a:sp3d>
            <a:bevelT w="101600" prst="riblet"/>
          </a:sp3d>
        </p:spPr>
        <p:txBody>
          <a:bodyPr wrap="square" rtlCol="0">
            <a:spAutoFit/>
          </a:bodyPr>
          <a:lstStyle/>
          <a:p>
            <a:r>
              <a:rPr lang="tr-TR" b="1" dirty="0" smtClean="0"/>
              <a:t>			YENİ KLOZ</a:t>
            </a:r>
            <a:endParaRPr lang="tr-TR" sz="2000" dirty="0" smtClean="0"/>
          </a:p>
        </p:txBody>
      </p:sp>
      <p:sp>
        <p:nvSpPr>
          <p:cNvPr id="8" name="7 Metin kutusu"/>
          <p:cNvSpPr txBox="1"/>
          <p:nvPr/>
        </p:nvSpPr>
        <p:spPr>
          <a:xfrm>
            <a:off x="1115616" y="1772816"/>
            <a:ext cx="7560840" cy="4524315"/>
          </a:xfrm>
          <a:prstGeom prst="rect">
            <a:avLst/>
          </a:prstGeom>
          <a:noFill/>
        </p:spPr>
        <p:txBody>
          <a:bodyPr wrap="square" rtlCol="0">
            <a:spAutoFit/>
          </a:bodyPr>
          <a:lstStyle/>
          <a:p>
            <a:r>
              <a:rPr lang="tr-TR" dirty="0" smtClean="0"/>
              <a:t>Sigortalı aracın hasara uğraması durumunda öncelikle zarar gören parça ve/veya parçaların onarımı yoluna gidilecektir. Onarımının mümkün olduğu tespit edilen parçalar özelliklerine ve türlerine göre sigorta şirketince anlaşma yapılmış parça onarım firmalarında onartılacaktır. </a:t>
            </a:r>
          </a:p>
          <a:p>
            <a:r>
              <a:rPr lang="tr-TR" dirty="0" smtClean="0"/>
              <a:t>Parça ve / veya parçaların onarılmasının mümkün olmadığı durumlarda ise hasarlı parçanın değişimi sağlanacaktır.  Hasarlı parçanın değişiminde sigorta şirketi parça tedarik uygulaması yapacaktır. </a:t>
            </a:r>
          </a:p>
          <a:p>
            <a:r>
              <a:rPr lang="tr-TR" dirty="0" smtClean="0"/>
              <a:t>Servis veya tamirhaneler sigorta şirketinin sistemindeki parça fiyat ve </a:t>
            </a:r>
            <a:r>
              <a:rPr lang="tr-TR" dirty="0" err="1" smtClean="0"/>
              <a:t>iskontolarını</a:t>
            </a:r>
            <a:r>
              <a:rPr lang="tr-TR" dirty="0" smtClean="0"/>
              <a:t> kabullenmeleri şartıyla parçayı kendileri temin edebilirler.</a:t>
            </a:r>
          </a:p>
          <a:p>
            <a:r>
              <a:rPr lang="tr-TR" dirty="0" smtClean="0"/>
              <a:t>Akü, lastik, katalitik </a:t>
            </a:r>
            <a:r>
              <a:rPr lang="tr-TR" dirty="0" err="1" smtClean="0"/>
              <a:t>konvertör</a:t>
            </a:r>
            <a:r>
              <a:rPr lang="tr-TR" dirty="0" smtClean="0"/>
              <a:t>, egzoz vb. parçalarda ilgili parçanın hasar tutarı üzerinden azami % 50 olmak üzere Kıymet Kazanma Tenzili yapılacaktır. (Muafiyetler kısmına da ayrıca yazılacak)</a:t>
            </a:r>
          </a:p>
        </p:txBody>
      </p:sp>
      <p:sp>
        <p:nvSpPr>
          <p:cNvPr id="9" name="AutoShape 2"/>
          <p:cNvSpPr>
            <a:spLocks noChangeArrowheads="1"/>
          </p:cNvSpPr>
          <p:nvPr/>
        </p:nvSpPr>
        <p:spPr bwMode="auto">
          <a:xfrm>
            <a:off x="0" y="1124744"/>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par>
                                <p:cTn id="8" presetID="8" presetClass="emph" presetSubtype="0" fill="hold" grpId="0" nodeType="withEffect">
                                  <p:stCondLst>
                                    <p:cond delay="0"/>
                                  </p:stCondLst>
                                  <p:childTnLst>
                                    <p:animRot by="21600000">
                                      <p:cBhvr>
                                        <p:cTn id="9" dur="2000" fill="hold"/>
                                        <p:tgtEl>
                                          <p:spTgt spid="9"/>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linds(horizontal)">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-19-</a:t>
            </a:r>
            <a:endParaRPr lang="tr-TR" dirty="0"/>
          </a:p>
        </p:txBody>
      </p:sp>
      <p:sp>
        <p:nvSpPr>
          <p:cNvPr id="3" name="2 Metin kutusu"/>
          <p:cNvSpPr txBox="1"/>
          <p:nvPr/>
        </p:nvSpPr>
        <p:spPr>
          <a:xfrm>
            <a:off x="2267744" y="476672"/>
            <a:ext cx="4900957"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7- HASAR VE TAZMİNAT</a:t>
            </a:r>
            <a:endParaRPr lang="tr-TR" sz="2800" b="1" dirty="0">
              <a:solidFill>
                <a:srgbClr val="002060"/>
              </a:solidFill>
              <a:latin typeface="Arial Black" pitchFamily="34" charset="0"/>
            </a:endParaRPr>
          </a:p>
        </p:txBody>
      </p:sp>
      <p:sp>
        <p:nvSpPr>
          <p:cNvPr id="4" name="3 Metin kutusu"/>
          <p:cNvSpPr txBox="1"/>
          <p:nvPr/>
        </p:nvSpPr>
        <p:spPr>
          <a:xfrm>
            <a:off x="1115616" y="1268760"/>
            <a:ext cx="7560840" cy="400110"/>
          </a:xfrm>
          <a:prstGeom prst="rect">
            <a:avLst/>
          </a:prstGeom>
          <a:solidFill>
            <a:srgbClr val="FFC000"/>
          </a:solidFill>
          <a:scene3d>
            <a:camera prst="orthographicFront"/>
            <a:lightRig rig="threePt" dir="t"/>
          </a:scene3d>
          <a:sp3d>
            <a:bevelT w="101600" prst="riblet"/>
          </a:sp3d>
        </p:spPr>
        <p:txBody>
          <a:bodyPr wrap="square" rtlCol="0">
            <a:spAutoFit/>
          </a:bodyPr>
          <a:lstStyle/>
          <a:p>
            <a:r>
              <a:rPr lang="tr-TR" b="1" dirty="0" smtClean="0"/>
              <a:t>			YENİ KLOZ</a:t>
            </a:r>
            <a:endParaRPr lang="tr-TR" sz="2000" dirty="0" smtClean="0"/>
          </a:p>
        </p:txBody>
      </p:sp>
      <p:sp>
        <p:nvSpPr>
          <p:cNvPr id="8" name="7 Metin kutusu"/>
          <p:cNvSpPr txBox="1"/>
          <p:nvPr/>
        </p:nvSpPr>
        <p:spPr>
          <a:xfrm>
            <a:off x="1115616" y="1916832"/>
            <a:ext cx="7560840" cy="4093428"/>
          </a:xfrm>
          <a:prstGeom prst="rect">
            <a:avLst/>
          </a:prstGeom>
          <a:noFill/>
        </p:spPr>
        <p:txBody>
          <a:bodyPr wrap="square" rtlCol="0">
            <a:spAutoFit/>
          </a:bodyPr>
          <a:lstStyle/>
          <a:p>
            <a:pPr lvl="0"/>
            <a:r>
              <a:rPr lang="tr-TR" sz="2000" dirty="0" smtClean="0"/>
              <a:t>Sigortalı araca takılacak parça ve/veya parçalar    0 – 3 yaş arası araçlarda orijinal, 4 yaş ve üzeri araçlarda eşdeğer parça olacaktır. </a:t>
            </a:r>
          </a:p>
          <a:p>
            <a:r>
              <a:rPr lang="tr-TR" sz="2000" dirty="0" smtClean="0"/>
              <a:t> </a:t>
            </a:r>
          </a:p>
          <a:p>
            <a:r>
              <a:rPr lang="tr-TR" sz="2000" dirty="0" smtClean="0"/>
              <a:t>Tedarik yapılacak parça 01.01.2006 tarihinde yürürlüğe giren 2005/4 sayılı Motorlu Taşıtlar Sektöründeki Dikey Anlaşmalar ve Uyumlu Eylemlere İlişkin Grup Muafiyeti Tebliği’ne uygun parça olacaktır. </a:t>
            </a:r>
          </a:p>
          <a:p>
            <a:endParaRPr lang="tr-TR" sz="2000" dirty="0" smtClean="0"/>
          </a:p>
          <a:p>
            <a:r>
              <a:rPr lang="tr-TR" sz="2000" dirty="0" smtClean="0"/>
              <a:t>Orijinal Yedek Parça ve Eşdeğer Kalitede Yedek Parça tanımları aşağıdaki gibidir.</a:t>
            </a:r>
          </a:p>
          <a:p>
            <a:r>
              <a:rPr lang="tr-TR" sz="2000" dirty="0" smtClean="0"/>
              <a:t> </a:t>
            </a:r>
          </a:p>
          <a:p>
            <a:r>
              <a:rPr lang="tr-TR" sz="2000" dirty="0" smtClean="0"/>
              <a:t> </a:t>
            </a: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-20-</a:t>
            </a:r>
            <a:endParaRPr lang="tr-TR" dirty="0"/>
          </a:p>
        </p:txBody>
      </p:sp>
      <p:sp>
        <p:nvSpPr>
          <p:cNvPr id="3" name="2 Metin kutusu"/>
          <p:cNvSpPr txBox="1"/>
          <p:nvPr/>
        </p:nvSpPr>
        <p:spPr>
          <a:xfrm>
            <a:off x="2267744" y="476672"/>
            <a:ext cx="4900957"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7- HASAR VE TAZMİNAT</a:t>
            </a:r>
            <a:endParaRPr lang="tr-TR" sz="2800" b="1" dirty="0">
              <a:solidFill>
                <a:srgbClr val="002060"/>
              </a:solidFill>
              <a:latin typeface="Arial Black" pitchFamily="34" charset="0"/>
            </a:endParaRPr>
          </a:p>
        </p:txBody>
      </p:sp>
      <p:sp>
        <p:nvSpPr>
          <p:cNvPr id="4" name="3 Metin kutusu"/>
          <p:cNvSpPr txBox="1"/>
          <p:nvPr/>
        </p:nvSpPr>
        <p:spPr>
          <a:xfrm>
            <a:off x="1115616" y="1268760"/>
            <a:ext cx="7560840" cy="400110"/>
          </a:xfrm>
          <a:prstGeom prst="rect">
            <a:avLst/>
          </a:prstGeom>
          <a:solidFill>
            <a:srgbClr val="FFC000"/>
          </a:solidFill>
          <a:scene3d>
            <a:camera prst="orthographicFront"/>
            <a:lightRig rig="threePt" dir="t"/>
          </a:scene3d>
          <a:sp3d>
            <a:bevelT w="101600" prst="riblet"/>
          </a:sp3d>
        </p:spPr>
        <p:txBody>
          <a:bodyPr wrap="square" rtlCol="0">
            <a:spAutoFit/>
          </a:bodyPr>
          <a:lstStyle/>
          <a:p>
            <a:r>
              <a:rPr lang="tr-TR" b="1" dirty="0" smtClean="0"/>
              <a:t>			YENİ KLOZ</a:t>
            </a:r>
            <a:endParaRPr lang="tr-TR" sz="2000" dirty="0" smtClean="0"/>
          </a:p>
        </p:txBody>
      </p:sp>
      <p:sp>
        <p:nvSpPr>
          <p:cNvPr id="8" name="7 Metin kutusu"/>
          <p:cNvSpPr txBox="1"/>
          <p:nvPr/>
        </p:nvSpPr>
        <p:spPr>
          <a:xfrm>
            <a:off x="1115616" y="1916832"/>
            <a:ext cx="7560840" cy="3970318"/>
          </a:xfrm>
          <a:prstGeom prst="rect">
            <a:avLst/>
          </a:prstGeom>
          <a:noFill/>
        </p:spPr>
        <p:txBody>
          <a:bodyPr wrap="square" rtlCol="0">
            <a:spAutoFit/>
          </a:bodyPr>
          <a:lstStyle/>
          <a:p>
            <a:r>
              <a:rPr lang="tr-TR" b="1" dirty="0" smtClean="0"/>
              <a:t>Orijinal Yedek Parça </a:t>
            </a:r>
          </a:p>
          <a:p>
            <a:r>
              <a:rPr lang="tr-TR" dirty="0" smtClean="0"/>
              <a:t>Bir motorlu aracın üretiminde veya montajında kullanılan parçalarla aynı kalitede olan ve söz konusu motorlu aracın üretiminde veya montajında kullanılan parçaların veya yedek parçaların üretiminde sağlayıcı tarafından getirilen </a:t>
            </a:r>
            <a:r>
              <a:rPr lang="tr-TR" dirty="0" err="1" smtClean="0"/>
              <a:t>spesifikasyonlara</a:t>
            </a:r>
            <a:r>
              <a:rPr lang="tr-TR" dirty="0" smtClean="0"/>
              <a:t> ve üretim standartlarına göre üretilmiş yedek parçalar anlamına gelmektedir. </a:t>
            </a:r>
          </a:p>
          <a:p>
            <a:r>
              <a:rPr lang="tr-TR" dirty="0" smtClean="0"/>
              <a:t>Aracın parçaları ile aynı üretim bandında üretilen yedek parçalar da bu kapsamdadır. Bu parçaların, söz konusu aracın montajında kullanılan parçalarla aynı kalitede olduğunun ve araç üreticisinin </a:t>
            </a:r>
            <a:r>
              <a:rPr lang="tr-TR" dirty="0" err="1" smtClean="0"/>
              <a:t>spesifikasyonlarına</a:t>
            </a:r>
            <a:r>
              <a:rPr lang="tr-TR" dirty="0" smtClean="0"/>
              <a:t> ve üretim standartlarına göre üretildiğinin parça üreticisi tarafından belgelendirilmesi halinde, aksi kanıtlanana kadar, orijinal yedek parça olduğu varsayılır.</a:t>
            </a: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-21-</a:t>
            </a:r>
            <a:endParaRPr lang="tr-TR" dirty="0"/>
          </a:p>
        </p:txBody>
      </p:sp>
      <p:sp>
        <p:nvSpPr>
          <p:cNvPr id="3" name="2 Metin kutusu"/>
          <p:cNvSpPr txBox="1"/>
          <p:nvPr/>
        </p:nvSpPr>
        <p:spPr>
          <a:xfrm>
            <a:off x="2267744" y="476672"/>
            <a:ext cx="4900957"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7- HASAR VE TAZMİNAT</a:t>
            </a:r>
            <a:endParaRPr lang="tr-TR" sz="2800" b="1" dirty="0">
              <a:solidFill>
                <a:srgbClr val="002060"/>
              </a:solidFill>
              <a:latin typeface="Arial Black" pitchFamily="34" charset="0"/>
            </a:endParaRPr>
          </a:p>
        </p:txBody>
      </p:sp>
      <p:sp>
        <p:nvSpPr>
          <p:cNvPr id="4" name="3 Metin kutusu"/>
          <p:cNvSpPr txBox="1"/>
          <p:nvPr/>
        </p:nvSpPr>
        <p:spPr>
          <a:xfrm>
            <a:off x="1115616" y="1268760"/>
            <a:ext cx="7560840" cy="400110"/>
          </a:xfrm>
          <a:prstGeom prst="rect">
            <a:avLst/>
          </a:prstGeom>
          <a:solidFill>
            <a:srgbClr val="FFC000"/>
          </a:solidFill>
          <a:scene3d>
            <a:camera prst="orthographicFront"/>
            <a:lightRig rig="threePt" dir="t"/>
          </a:scene3d>
          <a:sp3d>
            <a:bevelT w="101600" prst="riblet"/>
          </a:sp3d>
        </p:spPr>
        <p:txBody>
          <a:bodyPr wrap="square" rtlCol="0">
            <a:spAutoFit/>
          </a:bodyPr>
          <a:lstStyle/>
          <a:p>
            <a:r>
              <a:rPr lang="tr-TR" b="1" dirty="0" smtClean="0"/>
              <a:t>			YENİ KLOZ</a:t>
            </a:r>
            <a:endParaRPr lang="tr-TR" sz="2000" dirty="0" smtClean="0"/>
          </a:p>
        </p:txBody>
      </p:sp>
      <p:sp>
        <p:nvSpPr>
          <p:cNvPr id="8" name="7 Metin kutusu"/>
          <p:cNvSpPr txBox="1"/>
          <p:nvPr/>
        </p:nvSpPr>
        <p:spPr>
          <a:xfrm>
            <a:off x="1115616" y="1916832"/>
            <a:ext cx="7560840" cy="4247317"/>
          </a:xfrm>
          <a:prstGeom prst="rect">
            <a:avLst/>
          </a:prstGeom>
          <a:noFill/>
        </p:spPr>
        <p:txBody>
          <a:bodyPr wrap="square" rtlCol="0">
            <a:spAutoFit/>
          </a:bodyPr>
          <a:lstStyle/>
          <a:p>
            <a:r>
              <a:rPr lang="tr-TR" b="1" dirty="0" smtClean="0"/>
              <a:t>Eşdeğer Kalitede Yedek Parça</a:t>
            </a:r>
          </a:p>
          <a:p>
            <a:r>
              <a:rPr lang="tr-TR" dirty="0" smtClean="0"/>
              <a:t> </a:t>
            </a:r>
          </a:p>
          <a:p>
            <a:r>
              <a:rPr lang="tr-TR" dirty="0" smtClean="0"/>
              <a:t>Bir motorlu aracın montajında kullanılan parçalarla eşdeğer kalitede olduğu varsa mevzuat gereği aranan mecburi standartlara uygunluğunun üreticisi tarafından belgelendirilmesi gereken parçalardır.</a:t>
            </a:r>
          </a:p>
          <a:p>
            <a:r>
              <a:rPr lang="tr-TR" dirty="0" smtClean="0"/>
              <a:t> </a:t>
            </a:r>
          </a:p>
          <a:p>
            <a:r>
              <a:rPr lang="tr-TR" dirty="0" smtClean="0"/>
              <a:t> </a:t>
            </a:r>
            <a:r>
              <a:rPr lang="tr-TR" b="1" dirty="0" smtClean="0"/>
              <a:t>Cam Hasarlarında:</a:t>
            </a:r>
          </a:p>
          <a:p>
            <a:r>
              <a:rPr lang="tr-TR" dirty="0" smtClean="0"/>
              <a:t> </a:t>
            </a:r>
          </a:p>
          <a:p>
            <a:r>
              <a:rPr lang="tr-TR" dirty="0" smtClean="0"/>
              <a:t>Sigorta şirketi öncelikle kırılan camın onarımını yaptıracaktır. Onarımın mümkün olmadığı cam hasarlarında Sigorta Şirketinin anlaşmalı cam servisleri kullanılacak olup, bu servislerde eşdeğer cam takılacaktır. Camın anlaşmalı cam servislerinin dışında başka bir serviste takılması durumunda hasar tutarından % 20 muafiyet uygulanacaktır. </a:t>
            </a: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403648" y="476672"/>
            <a:ext cx="7272808" cy="523220"/>
          </a:xfrm>
          <a:prstGeom prst="rect">
            <a:avLst/>
          </a:prstGeom>
          <a:noFill/>
        </p:spPr>
        <p:txBody>
          <a:bodyPr wrap="square" rtlCol="0">
            <a:spAutoFit/>
          </a:bodyPr>
          <a:lstStyle/>
          <a:p>
            <a:r>
              <a:rPr lang="tr-TR" sz="2800" b="1" dirty="0" smtClean="0">
                <a:solidFill>
                  <a:srgbClr val="002060"/>
                </a:solidFill>
                <a:latin typeface="Arial Black" pitchFamily="34" charset="0"/>
              </a:rPr>
              <a:t>2012 – SEKTÖR KASKO SONUÇLARI</a:t>
            </a:r>
            <a:endParaRPr lang="tr-TR" sz="2800" b="1" dirty="0">
              <a:solidFill>
                <a:srgbClr val="002060"/>
              </a:solidFill>
              <a:latin typeface="Arial Black" pitchFamily="34" charset="0"/>
            </a:endParaRPr>
          </a:p>
        </p:txBody>
      </p:sp>
      <p:graphicFrame>
        <p:nvGraphicFramePr>
          <p:cNvPr id="6" name="1 Grafik"/>
          <p:cNvGraphicFramePr/>
          <p:nvPr/>
        </p:nvGraphicFramePr>
        <p:xfrm>
          <a:off x="395537" y="1619250"/>
          <a:ext cx="7272807" cy="3619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3 Grafik"/>
          <p:cNvGraphicFramePr/>
          <p:nvPr/>
        </p:nvGraphicFramePr>
        <p:xfrm>
          <a:off x="539552" y="1484784"/>
          <a:ext cx="7488832" cy="4032448"/>
        </p:xfrm>
        <a:graphic>
          <a:graphicData uri="http://schemas.openxmlformats.org/drawingml/2006/chart">
            <c:chart xmlns:c="http://schemas.openxmlformats.org/drawingml/2006/chart" xmlns:r="http://schemas.openxmlformats.org/officeDocument/2006/relationships" r:id="rId4"/>
          </a:graphicData>
        </a:graphic>
      </p:graphicFrame>
      <p:sp>
        <p:nvSpPr>
          <p:cNvPr id="5" name="4 Metin kutusu"/>
          <p:cNvSpPr txBox="1"/>
          <p:nvPr/>
        </p:nvSpPr>
        <p:spPr>
          <a:xfrm>
            <a:off x="2843808" y="5805264"/>
            <a:ext cx="5112568" cy="646331"/>
          </a:xfrm>
          <a:prstGeom prst="rect">
            <a:avLst/>
          </a:prstGeom>
          <a:solidFill>
            <a:schemeClr val="accent6">
              <a:lumMod val="20000"/>
              <a:lumOff val="80000"/>
            </a:schemeClr>
          </a:solidFill>
          <a:scene3d>
            <a:camera prst="orthographicFront"/>
            <a:lightRig rig="threePt" dir="t"/>
          </a:scene3d>
          <a:sp3d>
            <a:bevelT w="101600" prst="riblet"/>
          </a:sp3d>
        </p:spPr>
        <p:txBody>
          <a:bodyPr wrap="square" rtlCol="0">
            <a:spAutoFit/>
          </a:bodyPr>
          <a:lstStyle/>
          <a:p>
            <a:r>
              <a:rPr lang="tr-TR" dirty="0" smtClean="0"/>
              <a:t>Toplam Araç Sayısı 	:16.867.000</a:t>
            </a:r>
          </a:p>
          <a:p>
            <a:r>
              <a:rPr lang="tr-TR" dirty="0" smtClean="0"/>
              <a:t>Sigortalı Araç Sayısı 	:  4.777.000</a:t>
            </a:r>
            <a:endParaRPr lang="tr-TR" dirty="0"/>
          </a:p>
        </p:txBody>
      </p:sp>
    </p:spTree>
  </p:cSld>
  <p:clrMapOvr>
    <a:masterClrMapping/>
  </p:clrMapOvr>
  <p:transition>
    <p:spli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-22-</a:t>
            </a:r>
            <a:endParaRPr lang="tr-TR" dirty="0"/>
          </a:p>
        </p:txBody>
      </p:sp>
      <p:sp>
        <p:nvSpPr>
          <p:cNvPr id="3" name="2 Metin kutusu"/>
          <p:cNvSpPr txBox="1"/>
          <p:nvPr/>
        </p:nvSpPr>
        <p:spPr>
          <a:xfrm>
            <a:off x="2267744" y="476672"/>
            <a:ext cx="4900957"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7- HASAR VE TAZMİNAT</a:t>
            </a:r>
            <a:endParaRPr lang="tr-TR" sz="2800" b="1" dirty="0">
              <a:solidFill>
                <a:srgbClr val="002060"/>
              </a:solidFill>
              <a:latin typeface="Arial Black" pitchFamily="34" charset="0"/>
            </a:endParaRPr>
          </a:p>
        </p:txBody>
      </p:sp>
      <p:sp>
        <p:nvSpPr>
          <p:cNvPr id="8" name="7 Metin kutusu"/>
          <p:cNvSpPr txBox="1"/>
          <p:nvPr/>
        </p:nvSpPr>
        <p:spPr>
          <a:xfrm>
            <a:off x="1115616" y="1196752"/>
            <a:ext cx="7560840" cy="3416320"/>
          </a:xfrm>
          <a:prstGeom prst="rect">
            <a:avLst/>
          </a:prstGeom>
          <a:noFill/>
        </p:spPr>
        <p:txBody>
          <a:bodyPr wrap="square" rtlCol="0">
            <a:spAutoFit/>
          </a:bodyPr>
          <a:lstStyle/>
          <a:p>
            <a:pPr lvl="0"/>
            <a:r>
              <a:rPr lang="tr-TR" b="1" dirty="0" smtClean="0"/>
              <a:t>		TAZMİNATIN HESABI</a:t>
            </a:r>
          </a:p>
          <a:p>
            <a:pPr lvl="0"/>
            <a:endParaRPr lang="tr-TR" b="1" dirty="0" smtClean="0"/>
          </a:p>
          <a:p>
            <a:pPr lvl="0"/>
            <a:r>
              <a:rPr lang="tr-TR" dirty="0" smtClean="0"/>
              <a:t>Onarım masrafları ile ilgili bölümde; Aracın tam hasara uğraması halinde </a:t>
            </a:r>
            <a:r>
              <a:rPr lang="tr-TR" b="1" dirty="0" smtClean="0"/>
              <a:t>rayiç değerinin</a:t>
            </a:r>
            <a:r>
              <a:rPr lang="tr-TR" dirty="0" smtClean="0"/>
              <a:t> ödeneceği belirtiliyor.</a:t>
            </a:r>
          </a:p>
          <a:p>
            <a:pPr lvl="0"/>
            <a:endParaRPr lang="tr-TR" dirty="0" smtClean="0"/>
          </a:p>
          <a:p>
            <a:pPr lvl="0"/>
            <a:r>
              <a:rPr lang="tr-TR" dirty="0" smtClean="0"/>
              <a:t>Aracın </a:t>
            </a:r>
            <a:r>
              <a:rPr lang="tr-TR" b="1" dirty="0" smtClean="0"/>
              <a:t>hasarlı haliyle sahibine terk</a:t>
            </a:r>
            <a:r>
              <a:rPr lang="tr-TR" dirty="0" smtClean="0"/>
              <a:t> edilmesine onay vermesi halinde, aracın riziko tarihindeki rayiç değeri ile hasarlı hali arasındaki tutar sigortalıya ödenir. </a:t>
            </a:r>
          </a:p>
          <a:p>
            <a:pPr lvl="0"/>
            <a:endParaRPr lang="tr-TR" dirty="0" smtClean="0"/>
          </a:p>
          <a:p>
            <a:r>
              <a:rPr lang="tr-TR" dirty="0" smtClean="0"/>
              <a:t>Sigortacı, sigortalıya bildirdiği </a:t>
            </a:r>
            <a:r>
              <a:rPr lang="tr-TR" dirty="0" err="1" smtClean="0"/>
              <a:t>sovtaj</a:t>
            </a:r>
            <a:r>
              <a:rPr lang="tr-TR" dirty="0" smtClean="0"/>
              <a:t> bedelini bildirimden itibaren 1 aylık süreyle sınırlı olarak garanti etmiş sayılır.</a:t>
            </a:r>
          </a:p>
          <a:p>
            <a:pPr lvl="0"/>
            <a:endParaRPr lang="tr-TR" dirty="0" smtClean="0"/>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-23-</a:t>
            </a:r>
            <a:endParaRPr lang="tr-TR" dirty="0"/>
          </a:p>
        </p:txBody>
      </p:sp>
      <p:sp>
        <p:nvSpPr>
          <p:cNvPr id="3" name="2 Metin kutusu"/>
          <p:cNvSpPr txBox="1"/>
          <p:nvPr/>
        </p:nvSpPr>
        <p:spPr>
          <a:xfrm>
            <a:off x="2267744" y="476672"/>
            <a:ext cx="4900957"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7- HASAR VE TAZMİNAT</a:t>
            </a:r>
            <a:endParaRPr lang="tr-TR" sz="2800" b="1" dirty="0">
              <a:solidFill>
                <a:srgbClr val="002060"/>
              </a:solidFill>
              <a:latin typeface="Arial Black" pitchFamily="34" charset="0"/>
            </a:endParaRPr>
          </a:p>
        </p:txBody>
      </p:sp>
      <p:sp>
        <p:nvSpPr>
          <p:cNvPr id="8" name="7 Metin kutusu"/>
          <p:cNvSpPr txBox="1"/>
          <p:nvPr/>
        </p:nvSpPr>
        <p:spPr>
          <a:xfrm>
            <a:off x="1115616" y="1196752"/>
            <a:ext cx="7560840" cy="2308324"/>
          </a:xfrm>
          <a:prstGeom prst="rect">
            <a:avLst/>
          </a:prstGeom>
          <a:noFill/>
        </p:spPr>
        <p:txBody>
          <a:bodyPr wrap="square" rtlCol="0">
            <a:spAutoFit/>
          </a:bodyPr>
          <a:lstStyle/>
          <a:p>
            <a:pPr lvl="0"/>
            <a:r>
              <a:rPr lang="tr-TR" b="1" dirty="0" smtClean="0"/>
              <a:t>		TAZMİNATIN ÖDENMESİ</a:t>
            </a:r>
          </a:p>
          <a:p>
            <a:pPr lvl="0"/>
            <a:endParaRPr lang="tr-TR" b="1" dirty="0" smtClean="0"/>
          </a:p>
          <a:p>
            <a:r>
              <a:rPr lang="tr-TR" dirty="0" smtClean="0"/>
              <a:t>Sigortacı talep ettiği belgelerin kendisine eksiksiz olarak verilmesi ve eksper raporunun tesliminden itibaren en geç </a:t>
            </a:r>
            <a:r>
              <a:rPr lang="tr-TR" b="1" dirty="0" smtClean="0"/>
              <a:t>10 işgünü</a:t>
            </a:r>
            <a:r>
              <a:rPr lang="tr-TR" dirty="0" smtClean="0"/>
              <a:t> içinde Genel ve Özel Şartlar kapsamında gerekli incelemeleri tamamlamak ve ödemeye engel bir durumun bulunmaması halinde tazminat miktarını tespit edip sigortalıya ödemek zorundadır. </a:t>
            </a:r>
          </a:p>
        </p:txBody>
      </p:sp>
      <p:sp>
        <p:nvSpPr>
          <p:cNvPr id="6" name="5 Metin kutusu"/>
          <p:cNvSpPr txBox="1"/>
          <p:nvPr/>
        </p:nvSpPr>
        <p:spPr>
          <a:xfrm>
            <a:off x="1115616" y="3789040"/>
            <a:ext cx="7560840" cy="646331"/>
          </a:xfrm>
          <a:prstGeom prst="rect">
            <a:avLst/>
          </a:prstGeom>
          <a:solidFill>
            <a:schemeClr val="accent1">
              <a:lumMod val="40000"/>
              <a:lumOff val="60000"/>
            </a:schemeClr>
          </a:solidFill>
          <a:ln>
            <a:noFill/>
          </a:ln>
          <a:effectLst>
            <a:innerShdw blurRad="63500" dist="50800" dir="16200000">
              <a:prstClr val="black">
                <a:alpha val="50000"/>
              </a:prstClr>
            </a:innerShdw>
          </a:effectLst>
          <a:scene3d>
            <a:camera prst="orthographicFront"/>
            <a:lightRig rig="threePt" dir="t"/>
          </a:scene3d>
          <a:sp3d>
            <a:bevelT w="101600" prst="riblet"/>
          </a:sp3d>
        </p:spPr>
        <p:txBody>
          <a:bodyPr wrap="square" rtlCol="0">
            <a:spAutoFit/>
          </a:bodyPr>
          <a:lstStyle/>
          <a:p>
            <a:r>
              <a:rPr lang="tr-TR" dirty="0" smtClean="0"/>
              <a:t>Tazminat ödeme borcu her halde hasarın ihbarından itibaren </a:t>
            </a:r>
            <a:r>
              <a:rPr lang="tr-TR" b="1" dirty="0" smtClean="0"/>
              <a:t>45 gün</a:t>
            </a:r>
            <a:r>
              <a:rPr lang="tr-TR" dirty="0" smtClean="0"/>
              <a:t> sonra muaccel olur.</a:t>
            </a:r>
            <a:endParaRPr lang="tr-TR" dirty="0"/>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blinds(horizontal)">
                                      <p:cBhvr>
                                        <p:cTn id="7" dur="500"/>
                                        <p:tgtEl>
                                          <p:spTgt spid="8">
                                            <p:txEl>
                                              <p:pRg st="2" end="2"/>
                                            </p:txEl>
                                          </p:spTgt>
                                        </p:tgtEl>
                                      </p:cBhvr>
                                    </p:animEffect>
                                  </p:childTnLst>
                                </p:cTn>
                              </p:par>
                            </p:childTnLst>
                          </p:cTn>
                        </p:par>
                        <p:par>
                          <p:cTn id="8" fill="hold">
                            <p:stCondLst>
                              <p:cond delay="500"/>
                            </p:stCondLst>
                            <p:childTnLst>
                              <p:par>
                                <p:cTn id="9" presetID="8" presetClass="emph" presetSubtype="0" fill="hold" grpId="0" nodeType="afterEffect">
                                  <p:stCondLst>
                                    <p:cond delay="0"/>
                                  </p:stCondLst>
                                  <p:childTnLst>
                                    <p:animRot by="21600000">
                                      <p:cBhvr>
                                        <p:cTn id="10"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allAtOnce"/>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-24-</a:t>
            </a:r>
            <a:endParaRPr lang="tr-TR" dirty="0"/>
          </a:p>
        </p:txBody>
      </p:sp>
      <p:sp>
        <p:nvSpPr>
          <p:cNvPr id="3" name="2 Metin kutusu"/>
          <p:cNvSpPr txBox="1"/>
          <p:nvPr/>
        </p:nvSpPr>
        <p:spPr>
          <a:xfrm>
            <a:off x="2267744" y="476672"/>
            <a:ext cx="4900957"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7- HASAR VE TAZMİNAT</a:t>
            </a:r>
            <a:endParaRPr lang="tr-TR" sz="2800" b="1" dirty="0">
              <a:solidFill>
                <a:srgbClr val="002060"/>
              </a:solidFill>
              <a:latin typeface="Arial Black" pitchFamily="34" charset="0"/>
            </a:endParaRPr>
          </a:p>
        </p:txBody>
      </p:sp>
      <p:sp>
        <p:nvSpPr>
          <p:cNvPr id="8" name="7 Metin kutusu"/>
          <p:cNvSpPr txBox="1"/>
          <p:nvPr/>
        </p:nvSpPr>
        <p:spPr>
          <a:xfrm>
            <a:off x="1115616" y="1196752"/>
            <a:ext cx="7560840" cy="2862322"/>
          </a:xfrm>
          <a:prstGeom prst="rect">
            <a:avLst/>
          </a:prstGeom>
          <a:noFill/>
        </p:spPr>
        <p:txBody>
          <a:bodyPr wrap="square" rtlCol="0">
            <a:spAutoFit/>
          </a:bodyPr>
          <a:lstStyle/>
          <a:p>
            <a:pPr lvl="0"/>
            <a:r>
              <a:rPr lang="tr-TR" b="1" dirty="0" smtClean="0"/>
              <a:t>		TAZMİNATIN ÖDENMESİ</a:t>
            </a:r>
          </a:p>
          <a:p>
            <a:pPr lvl="0"/>
            <a:endParaRPr lang="tr-TR" b="1" dirty="0" smtClean="0"/>
          </a:p>
          <a:p>
            <a:r>
              <a:rPr lang="tr-TR" dirty="0" smtClean="0"/>
              <a:t>İncelemeler hasar ihbarı üzerine </a:t>
            </a:r>
            <a:r>
              <a:rPr lang="tr-TR" b="1" dirty="0" smtClean="0"/>
              <a:t>üç ay</a:t>
            </a:r>
            <a:r>
              <a:rPr lang="tr-TR" dirty="0" smtClean="0"/>
              <a:t> içinde tamamlanamamışsa; sigortacı, tazminattan veya bedelden mahsup edilmek üzere, tarafların mutabakatı veya anlaşmazlık hâlinde mahkemece yaptırılacak ön ekspertiz sonucuna göre süratle tespit edilecek hasar miktarının en </a:t>
            </a:r>
            <a:r>
              <a:rPr lang="tr-TR" b="1" dirty="0" smtClean="0"/>
              <a:t>az yüzde ellisini avans</a:t>
            </a:r>
            <a:r>
              <a:rPr lang="tr-TR" dirty="0" smtClean="0"/>
              <a:t> olarak öder.</a:t>
            </a:r>
          </a:p>
          <a:p>
            <a:endParaRPr lang="tr-TR" dirty="0" smtClean="0"/>
          </a:p>
          <a:p>
            <a:endParaRPr lang="tr-TR" dirty="0"/>
          </a:p>
        </p:txBody>
      </p:sp>
    </p:spTree>
  </p:cSld>
  <p:clrMapOvr>
    <a:masterClrMapping/>
  </p:clrMapOvr>
  <p:transition>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-25-</a:t>
            </a:r>
            <a:endParaRPr lang="tr-TR" dirty="0"/>
          </a:p>
        </p:txBody>
      </p:sp>
      <p:sp>
        <p:nvSpPr>
          <p:cNvPr id="3" name="2 Metin kutusu"/>
          <p:cNvSpPr txBox="1"/>
          <p:nvPr/>
        </p:nvSpPr>
        <p:spPr>
          <a:xfrm>
            <a:off x="2267744" y="476672"/>
            <a:ext cx="4900957"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7- HASAR VE TAZMİNAT</a:t>
            </a:r>
            <a:endParaRPr lang="tr-TR" sz="2800" b="1" dirty="0">
              <a:solidFill>
                <a:srgbClr val="002060"/>
              </a:solidFill>
              <a:latin typeface="Arial Black" pitchFamily="34" charset="0"/>
            </a:endParaRPr>
          </a:p>
        </p:txBody>
      </p:sp>
      <p:sp>
        <p:nvSpPr>
          <p:cNvPr id="8" name="7 Metin kutusu"/>
          <p:cNvSpPr txBox="1"/>
          <p:nvPr/>
        </p:nvSpPr>
        <p:spPr>
          <a:xfrm>
            <a:off x="1115616" y="1196752"/>
            <a:ext cx="7560840" cy="3970318"/>
          </a:xfrm>
          <a:prstGeom prst="rect">
            <a:avLst/>
          </a:prstGeom>
          <a:noFill/>
        </p:spPr>
        <p:txBody>
          <a:bodyPr wrap="square" rtlCol="0">
            <a:spAutoFit/>
          </a:bodyPr>
          <a:lstStyle/>
          <a:p>
            <a:pPr lvl="0"/>
            <a:r>
              <a:rPr lang="tr-TR" b="1" dirty="0" smtClean="0"/>
              <a:t>		TAZMİNATIN ÖDENMESİ - ÇALINMA</a:t>
            </a:r>
          </a:p>
          <a:p>
            <a:pPr lvl="0"/>
            <a:endParaRPr lang="tr-TR" b="1" dirty="0" smtClean="0"/>
          </a:p>
          <a:p>
            <a:r>
              <a:rPr lang="tr-TR" dirty="0" smtClean="0"/>
              <a:t>Çalınmış olan aracın 30 gün içinde bulunamaz ise; sigortalı durumu ilgili makamlara başvurduğunu belgelemek suretiyle, sigortacıya bildirir. </a:t>
            </a:r>
          </a:p>
          <a:p>
            <a:endParaRPr lang="tr-TR" dirty="0" smtClean="0"/>
          </a:p>
          <a:p>
            <a:r>
              <a:rPr lang="tr-TR" b="1" dirty="0" smtClean="0">
                <a:solidFill>
                  <a:srgbClr val="FF0000"/>
                </a:solidFill>
              </a:rPr>
              <a:t>Araç kayıtlarına çalınma durumunu gösteren şerh ve sair açıklamanın konduğunu ve aracın ilgili mevzuata göre devrine engel teşkil edebilecek kısıtlamaların bulunmadığını gösteren belgeler sigortacıya teslim edilir.</a:t>
            </a:r>
            <a:r>
              <a:rPr lang="tr-TR" dirty="0" smtClean="0">
                <a:solidFill>
                  <a:srgbClr val="FF0000"/>
                </a:solidFill>
              </a:rPr>
              <a:t> </a:t>
            </a:r>
          </a:p>
          <a:p>
            <a:endParaRPr lang="tr-TR" dirty="0" smtClean="0">
              <a:solidFill>
                <a:srgbClr val="FF0000"/>
              </a:solidFill>
            </a:endParaRPr>
          </a:p>
          <a:p>
            <a:r>
              <a:rPr lang="tr-TR" dirty="0" smtClean="0"/>
              <a:t>Sigortacı bu genel şartlara göre tazminatı öder.</a:t>
            </a:r>
          </a:p>
          <a:p>
            <a:endParaRPr lang="tr-TR" dirty="0" smtClean="0"/>
          </a:p>
          <a:p>
            <a:endParaRPr lang="tr-TR" dirty="0"/>
          </a:p>
        </p:txBody>
      </p:sp>
    </p:spTree>
  </p:cSld>
  <p:clrMapOvr>
    <a:masterClrMapping/>
  </p:clrMapOvr>
  <p:transition>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-26-</a:t>
            </a:r>
            <a:endParaRPr lang="tr-TR" dirty="0"/>
          </a:p>
        </p:txBody>
      </p:sp>
      <p:sp>
        <p:nvSpPr>
          <p:cNvPr id="3" name="2 Metin kutusu"/>
          <p:cNvSpPr txBox="1"/>
          <p:nvPr/>
        </p:nvSpPr>
        <p:spPr>
          <a:xfrm>
            <a:off x="2267744" y="476672"/>
            <a:ext cx="4900957" cy="523220"/>
          </a:xfrm>
          <a:prstGeom prst="rect">
            <a:avLst/>
          </a:prstGeom>
          <a:solidFill>
            <a:schemeClr val="accent5">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7- HASAR VE TAZMİNAT</a:t>
            </a:r>
            <a:endParaRPr lang="tr-TR" sz="2800" b="1" dirty="0">
              <a:solidFill>
                <a:srgbClr val="002060"/>
              </a:solidFill>
              <a:latin typeface="Arial Black" pitchFamily="34" charset="0"/>
            </a:endParaRPr>
          </a:p>
        </p:txBody>
      </p:sp>
      <p:sp>
        <p:nvSpPr>
          <p:cNvPr id="8" name="7 Metin kutusu"/>
          <p:cNvSpPr txBox="1"/>
          <p:nvPr/>
        </p:nvSpPr>
        <p:spPr>
          <a:xfrm>
            <a:off x="1115616" y="1196752"/>
            <a:ext cx="7560840" cy="4247317"/>
          </a:xfrm>
          <a:prstGeom prst="rect">
            <a:avLst/>
          </a:prstGeom>
          <a:noFill/>
        </p:spPr>
        <p:txBody>
          <a:bodyPr wrap="square" rtlCol="0">
            <a:spAutoFit/>
          </a:bodyPr>
          <a:lstStyle/>
          <a:p>
            <a:pPr lvl="0"/>
            <a:r>
              <a:rPr lang="tr-TR" b="1" dirty="0" smtClean="0"/>
              <a:t>B.4.	  HASAR VE TAZMİNAT SONUÇLARI</a:t>
            </a:r>
          </a:p>
          <a:p>
            <a:pPr lvl="0"/>
            <a:endParaRPr lang="tr-TR" b="1" dirty="0" smtClean="0"/>
          </a:p>
          <a:p>
            <a:r>
              <a:rPr lang="tr-TR" dirty="0" smtClean="0"/>
              <a:t>Rizikonun gerçekleşmesi ile tam hasar meydana geldiği takdirde sigorta teminatı sona erer. </a:t>
            </a:r>
          </a:p>
          <a:p>
            <a:endParaRPr lang="tr-TR" dirty="0" smtClean="0"/>
          </a:p>
          <a:p>
            <a:r>
              <a:rPr lang="tr-TR" dirty="0" smtClean="0"/>
              <a:t>  </a:t>
            </a:r>
            <a:br>
              <a:rPr lang="tr-TR" dirty="0" smtClean="0"/>
            </a:br>
            <a:r>
              <a:rPr lang="tr-TR" dirty="0" smtClean="0"/>
              <a:t>Teminatın sona ermesi ile </a:t>
            </a:r>
            <a:r>
              <a:rPr lang="tr-TR" b="1" dirty="0" smtClean="0"/>
              <a:t>sigortacı primin tamamına hak kazanır. </a:t>
            </a:r>
            <a:endParaRPr lang="tr-TR" dirty="0" smtClean="0"/>
          </a:p>
          <a:p>
            <a:r>
              <a:rPr lang="tr-TR" b="1" dirty="0" smtClean="0"/>
              <a:t> </a:t>
            </a:r>
            <a:endParaRPr lang="tr-TR" dirty="0" smtClean="0"/>
          </a:p>
          <a:p>
            <a:r>
              <a:rPr lang="tr-TR" b="1" dirty="0" smtClean="0"/>
              <a:t>4.2.</a:t>
            </a:r>
            <a:r>
              <a:rPr lang="tr-TR" dirty="0" smtClean="0"/>
              <a:t> Kısmi hasarlarda sigortacının sözleşmeyi feshi hakkı ve şartlara poliçede yer verilir. </a:t>
            </a:r>
          </a:p>
          <a:p>
            <a:endParaRPr lang="tr-TR" dirty="0" smtClean="0"/>
          </a:p>
          <a:p>
            <a:r>
              <a:rPr lang="tr-TR" b="1" dirty="0" smtClean="0"/>
              <a:t>Sigortacı fesih hakkını bu genel şartlar uyarınca tazminatın ödenmesinden sonra kullanabilir</a:t>
            </a:r>
            <a:r>
              <a:rPr lang="tr-TR" dirty="0" smtClean="0"/>
              <a:t>. (Mevcutta fesih hakkı tazminat ödenmeden önce kullanılıyordu) </a:t>
            </a:r>
            <a:endParaRPr lang="tr-TR" dirty="0"/>
          </a:p>
        </p:txBody>
      </p:sp>
      <p:sp>
        <p:nvSpPr>
          <p:cNvPr id="6" name="AutoShape 2"/>
          <p:cNvSpPr>
            <a:spLocks noChangeArrowheads="1"/>
          </p:cNvSpPr>
          <p:nvPr/>
        </p:nvSpPr>
        <p:spPr bwMode="auto">
          <a:xfrm>
            <a:off x="0" y="4293096"/>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sp>
        <p:nvSpPr>
          <p:cNvPr id="7" name="AutoShape 2"/>
          <p:cNvSpPr>
            <a:spLocks noChangeArrowheads="1"/>
          </p:cNvSpPr>
          <p:nvPr/>
        </p:nvSpPr>
        <p:spPr bwMode="auto">
          <a:xfrm>
            <a:off x="0" y="2780928"/>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6"/>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043608" y="1484784"/>
            <a:ext cx="7344816" cy="3785652"/>
          </a:xfrm>
          <a:prstGeom prst="rect">
            <a:avLst/>
          </a:prstGeom>
          <a:solidFill>
            <a:schemeClr val="bg2">
              <a:lumMod val="90000"/>
            </a:schemeClr>
          </a:solidFill>
          <a:scene3d>
            <a:camera prst="orthographicFront"/>
            <a:lightRig rig="threePt" dir="t"/>
          </a:scene3d>
          <a:sp3d>
            <a:bevelT w="101600" prst="riblet"/>
          </a:sp3d>
        </p:spPr>
        <p:txBody>
          <a:bodyPr wrap="square" rtlCol="0">
            <a:spAutoFit/>
          </a:bodyPr>
          <a:lstStyle/>
          <a:p>
            <a:r>
              <a:rPr lang="tr-TR" sz="6000" b="1" dirty="0" smtClean="0"/>
              <a:t>	PRİM ÖDEME  	TEMERRÜT  	CAYMA  </a:t>
            </a:r>
          </a:p>
          <a:p>
            <a:r>
              <a:rPr lang="tr-TR" sz="6000" b="1" dirty="0" smtClean="0"/>
              <a:t>	FESİH</a:t>
            </a:r>
          </a:p>
        </p:txBody>
      </p:sp>
    </p:spTree>
  </p:cSld>
  <p:clrMapOvr>
    <a:masterClrMapping/>
  </p:clrMapOvr>
  <p:transition>
    <p:whee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-27-</a:t>
            </a:r>
            <a:endParaRPr lang="tr-TR" dirty="0"/>
          </a:p>
        </p:txBody>
      </p:sp>
      <p:sp>
        <p:nvSpPr>
          <p:cNvPr id="3" name="2 Metin kutusu"/>
          <p:cNvSpPr txBox="1"/>
          <p:nvPr/>
        </p:nvSpPr>
        <p:spPr>
          <a:xfrm>
            <a:off x="1619672" y="260648"/>
            <a:ext cx="6840759" cy="954107"/>
          </a:xfrm>
          <a:prstGeom prst="rect">
            <a:avLst/>
          </a:prstGeom>
          <a:solidFill>
            <a:schemeClr val="accent5">
              <a:lumMod val="20000"/>
              <a:lumOff val="80000"/>
            </a:schemeClr>
          </a:solidFill>
          <a:scene3d>
            <a:camera prst="orthographicFront"/>
            <a:lightRig rig="threePt" dir="t"/>
          </a:scene3d>
          <a:sp3d>
            <a:bevelT w="101600" prst="riblet"/>
          </a:sp3d>
        </p:spPr>
        <p:txBody>
          <a:bodyPr wrap="square" rtlCol="0">
            <a:spAutoFit/>
          </a:bodyPr>
          <a:lstStyle/>
          <a:p>
            <a:r>
              <a:rPr lang="tr-TR" sz="2800" b="1" dirty="0" smtClean="0">
                <a:solidFill>
                  <a:srgbClr val="002060"/>
                </a:solidFill>
                <a:latin typeface="Arial Black" pitchFamily="34" charset="0"/>
              </a:rPr>
              <a:t>8- PRİM ÖDEME - TEMERRÜT - 	  		CAYMA - FESİH</a:t>
            </a:r>
            <a:endParaRPr lang="tr-TR" sz="2800" b="1" dirty="0">
              <a:solidFill>
                <a:srgbClr val="002060"/>
              </a:solidFill>
              <a:latin typeface="Arial Black" pitchFamily="34" charset="0"/>
            </a:endParaRPr>
          </a:p>
        </p:txBody>
      </p:sp>
      <p:sp>
        <p:nvSpPr>
          <p:cNvPr id="8" name="7 Metin kutusu"/>
          <p:cNvSpPr txBox="1"/>
          <p:nvPr/>
        </p:nvSpPr>
        <p:spPr>
          <a:xfrm>
            <a:off x="539552" y="1340768"/>
            <a:ext cx="8280920" cy="1200329"/>
          </a:xfrm>
          <a:prstGeom prst="rect">
            <a:avLst/>
          </a:prstGeom>
          <a:noFill/>
        </p:spPr>
        <p:txBody>
          <a:bodyPr wrap="square" rtlCol="0">
            <a:spAutoFit/>
          </a:bodyPr>
          <a:lstStyle/>
          <a:p>
            <a:pPr lvl="0"/>
            <a:r>
              <a:rPr lang="tr-TR" b="1" dirty="0" smtClean="0"/>
              <a:t>C.1.	  Sigorta Priminin Ödenmesi, Sigortacının Sorumluluğunun Başlaması ve Sigorta Ettirenin Temerrüdü</a:t>
            </a:r>
          </a:p>
          <a:p>
            <a:pPr lvl="0">
              <a:buFont typeface="Wingdings" pitchFamily="2" charset="2"/>
              <a:buChar char="Ø"/>
            </a:pPr>
            <a:r>
              <a:rPr lang="tr-TR" b="1" dirty="0" smtClean="0"/>
              <a:t> </a:t>
            </a:r>
            <a:r>
              <a:rPr lang="tr-TR" b="1" dirty="0" smtClean="0">
                <a:solidFill>
                  <a:srgbClr val="FF0000"/>
                </a:solidFill>
              </a:rPr>
              <a:t>Peşinat </a:t>
            </a:r>
            <a:r>
              <a:rPr lang="tr-TR" b="1" dirty="0" err="1" smtClean="0">
                <a:solidFill>
                  <a:srgbClr val="FF0000"/>
                </a:solidFill>
              </a:rPr>
              <a:t>ödenmedikçesigortacının</a:t>
            </a:r>
            <a:r>
              <a:rPr lang="tr-TR" b="1" dirty="0" smtClean="0">
                <a:solidFill>
                  <a:srgbClr val="FF0000"/>
                </a:solidFill>
              </a:rPr>
              <a:t> sorumluluğu başlamaz</a:t>
            </a:r>
          </a:p>
          <a:p>
            <a:r>
              <a:rPr lang="tr-TR" b="1" dirty="0" smtClean="0">
                <a:solidFill>
                  <a:schemeClr val="bg2">
                    <a:lumMod val="25000"/>
                  </a:schemeClr>
                </a:solidFill>
              </a:rPr>
              <a:t>Peşinat veya Taksitler Vadesinde ödenmediği takdirde ;</a:t>
            </a:r>
            <a:endParaRPr lang="tr-TR" dirty="0">
              <a:solidFill>
                <a:schemeClr val="bg2">
                  <a:lumMod val="25000"/>
                </a:schemeClr>
              </a:solidFill>
            </a:endParaRPr>
          </a:p>
        </p:txBody>
      </p:sp>
      <p:sp>
        <p:nvSpPr>
          <p:cNvPr id="6" name="AutoShape 2"/>
          <p:cNvSpPr>
            <a:spLocks noChangeArrowheads="1"/>
          </p:cNvSpPr>
          <p:nvPr/>
        </p:nvSpPr>
        <p:spPr bwMode="auto">
          <a:xfrm>
            <a:off x="7668344" y="2060848"/>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graphicFrame>
        <p:nvGraphicFramePr>
          <p:cNvPr id="1027" name="Object 3"/>
          <p:cNvGraphicFramePr>
            <a:graphicFrameLocks noChangeAspect="1"/>
          </p:cNvGraphicFramePr>
          <p:nvPr/>
        </p:nvGraphicFramePr>
        <p:xfrm>
          <a:off x="755576" y="2636912"/>
          <a:ext cx="7488832" cy="3528392"/>
        </p:xfrm>
        <a:graphic>
          <a:graphicData uri="http://schemas.openxmlformats.org/presentationml/2006/ole">
            <mc:AlternateContent xmlns:mc="http://schemas.openxmlformats.org/markup-compatibility/2006">
              <mc:Choice xmlns:v="urn:schemas-microsoft-com:vml" Requires="v">
                <p:oleObj spid="_x0000_s1028" name="Çalışma Sayfası" r:id="rId5" imgW="5210175" imgH="3781425" progId="Excel.Sheet.12">
                  <p:embed/>
                </p:oleObj>
              </mc:Choice>
              <mc:Fallback>
                <p:oleObj name="Çalışma Sayfası" r:id="rId5" imgW="5210175" imgH="3781425" progId="Excel.Shee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2636912"/>
                        <a:ext cx="7488832"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-28-</a:t>
            </a:r>
            <a:endParaRPr lang="tr-TR" dirty="0"/>
          </a:p>
        </p:txBody>
      </p:sp>
      <p:sp>
        <p:nvSpPr>
          <p:cNvPr id="3" name="2 Metin kutusu"/>
          <p:cNvSpPr txBox="1"/>
          <p:nvPr/>
        </p:nvSpPr>
        <p:spPr>
          <a:xfrm>
            <a:off x="1619672" y="260648"/>
            <a:ext cx="6840759" cy="954107"/>
          </a:xfrm>
          <a:prstGeom prst="rect">
            <a:avLst/>
          </a:prstGeom>
          <a:solidFill>
            <a:schemeClr val="accent5">
              <a:lumMod val="20000"/>
              <a:lumOff val="80000"/>
            </a:schemeClr>
          </a:solidFill>
          <a:scene3d>
            <a:camera prst="orthographicFront"/>
            <a:lightRig rig="threePt" dir="t"/>
          </a:scene3d>
          <a:sp3d>
            <a:bevelT w="101600" prst="riblet"/>
          </a:sp3d>
        </p:spPr>
        <p:txBody>
          <a:bodyPr wrap="square" rtlCol="0">
            <a:spAutoFit/>
          </a:bodyPr>
          <a:lstStyle/>
          <a:p>
            <a:r>
              <a:rPr lang="tr-TR" sz="2800" b="1" dirty="0" smtClean="0">
                <a:solidFill>
                  <a:srgbClr val="002060"/>
                </a:solidFill>
                <a:latin typeface="Arial Black" pitchFamily="34" charset="0"/>
              </a:rPr>
              <a:t>8- PRİM ÖDEME - TEMERRÜT - 	  		CAYMA - FESİH</a:t>
            </a:r>
            <a:endParaRPr lang="tr-TR" sz="2800" b="1" dirty="0">
              <a:solidFill>
                <a:srgbClr val="002060"/>
              </a:solidFill>
              <a:latin typeface="Arial Black" pitchFamily="34" charset="0"/>
            </a:endParaRPr>
          </a:p>
        </p:txBody>
      </p:sp>
      <p:sp>
        <p:nvSpPr>
          <p:cNvPr id="8" name="7 Metin kutusu"/>
          <p:cNvSpPr txBox="1"/>
          <p:nvPr/>
        </p:nvSpPr>
        <p:spPr>
          <a:xfrm>
            <a:off x="1043608" y="1340768"/>
            <a:ext cx="7776864" cy="1200329"/>
          </a:xfrm>
          <a:prstGeom prst="rect">
            <a:avLst/>
          </a:prstGeom>
          <a:noFill/>
        </p:spPr>
        <p:txBody>
          <a:bodyPr wrap="square" rtlCol="0">
            <a:spAutoFit/>
          </a:bodyPr>
          <a:lstStyle/>
          <a:p>
            <a:pPr lvl="0"/>
            <a:r>
              <a:rPr lang="tr-TR" b="1" dirty="0" smtClean="0"/>
              <a:t>C.2.	 Sigortalı ve/veya Sigorta Ettirenin Sözleşme Yapıldığı Sırada Beyan Yükümlülüğü – CAYMA –</a:t>
            </a:r>
          </a:p>
          <a:p>
            <a:r>
              <a:rPr lang="tr-TR" b="1" dirty="0" smtClean="0">
                <a:solidFill>
                  <a:schemeClr val="bg2">
                    <a:lumMod val="25000"/>
                  </a:schemeClr>
                </a:solidFill>
              </a:rPr>
              <a:t>Önemli bir husus bildirilmemiş veya yanlış bildirilmiş olduğu takdirde;</a:t>
            </a:r>
            <a:endParaRPr lang="tr-TR" dirty="0">
              <a:solidFill>
                <a:schemeClr val="bg2">
                  <a:lumMod val="25000"/>
                </a:schemeClr>
              </a:solidFill>
            </a:endParaRPr>
          </a:p>
        </p:txBody>
      </p:sp>
      <p:sp>
        <p:nvSpPr>
          <p:cNvPr id="6" name="AutoShape 2"/>
          <p:cNvSpPr>
            <a:spLocks noChangeArrowheads="1"/>
          </p:cNvSpPr>
          <p:nvPr/>
        </p:nvSpPr>
        <p:spPr bwMode="auto">
          <a:xfrm>
            <a:off x="7452320" y="2276872"/>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graphicFrame>
        <p:nvGraphicFramePr>
          <p:cNvPr id="2051" name="Object 3"/>
          <p:cNvGraphicFramePr>
            <a:graphicFrameLocks noChangeAspect="1"/>
          </p:cNvGraphicFramePr>
          <p:nvPr/>
        </p:nvGraphicFramePr>
        <p:xfrm>
          <a:off x="1331640" y="2636912"/>
          <a:ext cx="6481762" cy="3629025"/>
        </p:xfrm>
        <a:graphic>
          <a:graphicData uri="http://schemas.openxmlformats.org/presentationml/2006/ole">
            <mc:AlternateContent xmlns:mc="http://schemas.openxmlformats.org/markup-compatibility/2006">
              <mc:Choice xmlns:v="urn:schemas-microsoft-com:vml" Requires="v">
                <p:oleObj spid="_x0000_s2052" name="Çalışma Sayfası" r:id="rId5" imgW="5210366" imgH="2686193" progId="Excel.Sheet.12">
                  <p:embed/>
                </p:oleObj>
              </mc:Choice>
              <mc:Fallback>
                <p:oleObj name="Çalışma Sayfası" r:id="rId5" imgW="5210366" imgH="2686193" progId="Excel.Shee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640" y="2636912"/>
                        <a:ext cx="6481762" cy="362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688009" cy="369332"/>
          </a:xfrm>
          <a:prstGeom prst="rect">
            <a:avLst/>
          </a:prstGeom>
          <a:noFill/>
        </p:spPr>
        <p:txBody>
          <a:bodyPr wrap="none" rtlCol="0">
            <a:spAutoFit/>
          </a:bodyPr>
          <a:lstStyle/>
          <a:p>
            <a:r>
              <a:rPr lang="tr-TR" dirty="0" smtClean="0"/>
              <a:t>-29-</a:t>
            </a:r>
            <a:endParaRPr lang="tr-TR" dirty="0"/>
          </a:p>
        </p:txBody>
      </p:sp>
      <p:sp>
        <p:nvSpPr>
          <p:cNvPr id="3" name="2 Metin kutusu"/>
          <p:cNvSpPr txBox="1"/>
          <p:nvPr/>
        </p:nvSpPr>
        <p:spPr>
          <a:xfrm>
            <a:off x="1619672" y="260648"/>
            <a:ext cx="6840759" cy="954107"/>
          </a:xfrm>
          <a:prstGeom prst="rect">
            <a:avLst/>
          </a:prstGeom>
          <a:solidFill>
            <a:schemeClr val="accent5">
              <a:lumMod val="20000"/>
              <a:lumOff val="80000"/>
            </a:schemeClr>
          </a:solidFill>
          <a:scene3d>
            <a:camera prst="orthographicFront"/>
            <a:lightRig rig="threePt" dir="t"/>
          </a:scene3d>
          <a:sp3d>
            <a:bevelT w="101600" prst="riblet"/>
          </a:sp3d>
        </p:spPr>
        <p:txBody>
          <a:bodyPr wrap="square" rtlCol="0">
            <a:spAutoFit/>
          </a:bodyPr>
          <a:lstStyle/>
          <a:p>
            <a:r>
              <a:rPr lang="tr-TR" sz="2800" b="1" dirty="0" smtClean="0">
                <a:solidFill>
                  <a:srgbClr val="002060"/>
                </a:solidFill>
                <a:latin typeface="Arial Black" pitchFamily="34" charset="0"/>
              </a:rPr>
              <a:t>8- PRİM ÖDEME - TEMERRÜT - 	  		CAYMA - FESİH</a:t>
            </a:r>
            <a:endParaRPr lang="tr-TR" sz="2800" b="1" dirty="0">
              <a:solidFill>
                <a:srgbClr val="002060"/>
              </a:solidFill>
              <a:latin typeface="Arial Black" pitchFamily="34" charset="0"/>
            </a:endParaRPr>
          </a:p>
        </p:txBody>
      </p:sp>
      <p:sp>
        <p:nvSpPr>
          <p:cNvPr id="8" name="7 Metin kutusu"/>
          <p:cNvSpPr txBox="1"/>
          <p:nvPr/>
        </p:nvSpPr>
        <p:spPr>
          <a:xfrm>
            <a:off x="1043608" y="1340768"/>
            <a:ext cx="7776864" cy="1477328"/>
          </a:xfrm>
          <a:prstGeom prst="rect">
            <a:avLst/>
          </a:prstGeom>
          <a:noFill/>
        </p:spPr>
        <p:txBody>
          <a:bodyPr wrap="square" rtlCol="0">
            <a:spAutoFit/>
          </a:bodyPr>
          <a:lstStyle/>
          <a:p>
            <a:pPr lvl="0"/>
            <a:r>
              <a:rPr lang="tr-TR" b="1" dirty="0" smtClean="0"/>
              <a:t>C.3.	 Sigortalı ve/veya Sigorta Ettirenin Sigorta Süresi İçinde İhbar Yükümlülüğü ve Sonuçları  – FESİH -</a:t>
            </a:r>
          </a:p>
          <a:p>
            <a:pPr lvl="0"/>
            <a:endParaRPr lang="tr-TR" b="1" dirty="0" smtClean="0"/>
          </a:p>
          <a:p>
            <a:r>
              <a:rPr lang="tr-TR" b="1" dirty="0" smtClean="0">
                <a:solidFill>
                  <a:schemeClr val="bg2">
                    <a:lumMod val="25000"/>
                  </a:schemeClr>
                </a:solidFill>
              </a:rPr>
              <a:t>Rizikonun gerçekleşmesi veya mevcut durumun ağırlaşması ihtimalini öğrendiği takdirde ;</a:t>
            </a:r>
            <a:endParaRPr lang="tr-TR" dirty="0">
              <a:solidFill>
                <a:schemeClr val="bg2">
                  <a:lumMod val="25000"/>
                </a:schemeClr>
              </a:solidFill>
            </a:endParaRPr>
          </a:p>
        </p:txBody>
      </p:sp>
      <p:sp>
        <p:nvSpPr>
          <p:cNvPr id="6" name="AutoShape 2"/>
          <p:cNvSpPr>
            <a:spLocks noChangeArrowheads="1"/>
          </p:cNvSpPr>
          <p:nvPr/>
        </p:nvSpPr>
        <p:spPr bwMode="auto">
          <a:xfrm>
            <a:off x="7452320" y="2276872"/>
            <a:ext cx="1187624" cy="936104"/>
          </a:xfrm>
          <a:prstGeom prst="irregularSeal2">
            <a:avLst/>
          </a:prstGeom>
          <a:solidFill>
            <a:srgbClr val="FF0000"/>
          </a:solidFill>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400" b="1" i="0" u="none" strike="noStrike" cap="none" normalizeH="0" baseline="0" dirty="0" smtClean="0">
                <a:effectLst/>
                <a:latin typeface="Calibri" pitchFamily="34" charset="0"/>
              </a:rPr>
              <a:t>Yeni</a:t>
            </a:r>
            <a:endParaRPr kumimoji="0" lang="tr-TR" sz="2400" b="0" i="0" u="none" strike="noStrike" cap="none" normalizeH="0" baseline="0" dirty="0" smtClean="0">
              <a:effectLst/>
              <a:latin typeface="Arial" pitchFamily="34" charset="0"/>
            </a:endParaRPr>
          </a:p>
        </p:txBody>
      </p:sp>
      <p:graphicFrame>
        <p:nvGraphicFramePr>
          <p:cNvPr id="3075" name="Object 3"/>
          <p:cNvGraphicFramePr>
            <a:graphicFrameLocks noChangeAspect="1"/>
          </p:cNvGraphicFramePr>
          <p:nvPr/>
        </p:nvGraphicFramePr>
        <p:xfrm>
          <a:off x="1043608" y="3140968"/>
          <a:ext cx="6769100" cy="2540000"/>
        </p:xfrm>
        <a:graphic>
          <a:graphicData uri="http://schemas.openxmlformats.org/presentationml/2006/ole">
            <mc:AlternateContent xmlns:mc="http://schemas.openxmlformats.org/markup-compatibility/2006">
              <mc:Choice xmlns:v="urn:schemas-microsoft-com:vml" Requires="v">
                <p:oleObj spid="_x0000_s3076" name="Çalışma Sayfası" r:id="rId5" imgW="5495925" imgH="2362200" progId="Excel.Sheet.12">
                  <p:embed/>
                </p:oleObj>
              </mc:Choice>
              <mc:Fallback>
                <p:oleObj name="Çalışma Sayfası" r:id="rId5" imgW="5495925" imgH="2362200" progId="Excel.Shee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3140968"/>
                        <a:ext cx="6769100" cy="2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971600" y="404657"/>
          <a:ext cx="7416824" cy="5472607"/>
        </p:xfrm>
        <a:graphic>
          <a:graphicData uri="http://schemas.openxmlformats.org/drawingml/2006/table">
            <a:tbl>
              <a:tblPr>
                <a:effectLst>
                  <a:innerShdw blurRad="114300">
                    <a:prstClr val="black"/>
                  </a:innerShdw>
                </a:effectLst>
              </a:tblPr>
              <a:tblGrid>
                <a:gridCol w="2578139"/>
                <a:gridCol w="994827"/>
                <a:gridCol w="1134943"/>
                <a:gridCol w="1326434"/>
                <a:gridCol w="1382481"/>
              </a:tblGrid>
              <a:tr h="288032">
                <a:tc gridSpan="5">
                  <a:txBody>
                    <a:bodyPr/>
                    <a:lstStyle/>
                    <a:p>
                      <a:pPr algn="ctr" fontAlgn="b"/>
                      <a:r>
                        <a:rPr lang="tr-TR" sz="1600" b="1" i="0" u="none" strike="noStrike" dirty="0">
                          <a:solidFill>
                            <a:srgbClr val="000000"/>
                          </a:solidFill>
                          <a:latin typeface="Arial"/>
                        </a:rPr>
                        <a:t>MUHTEMEL KASKO ÜRÜN ÇEŞİTLERİ</a:t>
                      </a:r>
                    </a:p>
                  </a:txBody>
                  <a:tcPr marL="9525" marR="9525" marT="9525"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76063">
                <a:tc>
                  <a:txBody>
                    <a:bodyPr/>
                    <a:lstStyle/>
                    <a:p>
                      <a:pPr algn="l" fontAlgn="b"/>
                      <a:endParaRPr lang="tr-TR" sz="11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r>
                        <a:rPr lang="tr-TR" sz="1100" b="1" i="0" u="none" strike="noStrike">
                          <a:solidFill>
                            <a:srgbClr val="000000"/>
                          </a:solidFill>
                          <a:latin typeface="Arial"/>
                        </a:rPr>
                        <a:t>ORJINAL</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1100" b="1" i="0" u="none" strike="noStrike">
                          <a:solidFill>
                            <a:srgbClr val="000000"/>
                          </a:solidFill>
                          <a:latin typeface="Arial"/>
                        </a:rPr>
                        <a:t>EŞDEĞER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1100" b="1" i="0" u="none" strike="noStrike">
                          <a:solidFill>
                            <a:srgbClr val="000000"/>
                          </a:solidFill>
                          <a:latin typeface="Arial"/>
                        </a:rPr>
                        <a:t>ANLAŞMALI SERVİS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1100" b="1" i="0" u="none" strike="noStrike">
                          <a:solidFill>
                            <a:srgbClr val="000000"/>
                          </a:solidFill>
                          <a:latin typeface="Arial"/>
                        </a:rPr>
                        <a:t>ANLAŞMASIZ SERVİS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88032">
                <a:tc>
                  <a:txBody>
                    <a:bodyPr/>
                    <a:lstStyle/>
                    <a:p>
                      <a:pPr algn="l" fontAlgn="b"/>
                      <a:r>
                        <a:rPr lang="tr-TR" sz="1100" b="1" i="0" u="none" strike="noStrike">
                          <a:solidFill>
                            <a:srgbClr val="000000"/>
                          </a:solidFill>
                          <a:latin typeface="Arial"/>
                        </a:rPr>
                        <a:t>DAR</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88032">
                <a:tc>
                  <a:txBody>
                    <a:bodyPr/>
                    <a:lstStyle/>
                    <a:p>
                      <a:pPr algn="l" fontAlgn="b"/>
                      <a:r>
                        <a:rPr lang="tr-TR" sz="1100" b="1" i="0" u="none" strike="noStrike">
                          <a:solidFill>
                            <a:srgbClr val="000000"/>
                          </a:solidFill>
                          <a:latin typeface="Arial"/>
                        </a:rPr>
                        <a:t>DAR</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88032">
                <a:tc>
                  <a:txBody>
                    <a:bodyPr/>
                    <a:lstStyle/>
                    <a:p>
                      <a:pPr algn="l" fontAlgn="b"/>
                      <a:r>
                        <a:rPr lang="tr-TR" sz="1100" b="1" i="0" u="none" strike="noStrike">
                          <a:solidFill>
                            <a:srgbClr val="000000"/>
                          </a:solidFill>
                          <a:latin typeface="Arial"/>
                        </a:rPr>
                        <a:t>DAR</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88032">
                <a:tc>
                  <a:txBody>
                    <a:bodyPr/>
                    <a:lstStyle/>
                    <a:p>
                      <a:pPr algn="l" fontAlgn="b"/>
                      <a:r>
                        <a:rPr lang="tr-TR" sz="1100" b="1" i="0" u="none" strike="noStrike">
                          <a:solidFill>
                            <a:srgbClr val="000000"/>
                          </a:solidFill>
                          <a:latin typeface="Arial"/>
                        </a:rPr>
                        <a:t>DAR</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288032">
                <a:tc>
                  <a:txBody>
                    <a:bodyPr/>
                    <a:lstStyle/>
                    <a:p>
                      <a:pPr algn="l" fontAlgn="b"/>
                      <a:r>
                        <a:rPr lang="tr-TR" sz="1100" b="1" i="0" u="none" strike="noStrike">
                          <a:solidFill>
                            <a:srgbClr val="000000"/>
                          </a:solidFill>
                          <a:latin typeface="Arial"/>
                        </a:rPr>
                        <a:t>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288032">
                <a:tc>
                  <a:txBody>
                    <a:bodyPr/>
                    <a:lstStyle/>
                    <a:p>
                      <a:pPr algn="l" fontAlgn="b"/>
                      <a:r>
                        <a:rPr lang="tr-TR" sz="1100" b="1" i="0" u="none" strike="noStrike">
                          <a:solidFill>
                            <a:srgbClr val="000000"/>
                          </a:solidFill>
                          <a:latin typeface="Arial"/>
                        </a:rPr>
                        <a:t>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288032">
                <a:tc>
                  <a:txBody>
                    <a:bodyPr/>
                    <a:lstStyle/>
                    <a:p>
                      <a:pPr algn="l" fontAlgn="b"/>
                      <a:r>
                        <a:rPr lang="tr-TR" sz="1100" b="1" i="0" u="none" strike="noStrike">
                          <a:solidFill>
                            <a:srgbClr val="000000"/>
                          </a:solidFill>
                          <a:latin typeface="Arial"/>
                        </a:rPr>
                        <a:t>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288032">
                <a:tc>
                  <a:txBody>
                    <a:bodyPr/>
                    <a:lstStyle/>
                    <a:p>
                      <a:pPr algn="l" fontAlgn="b"/>
                      <a:r>
                        <a:rPr lang="tr-TR" sz="1100" b="1" i="0" u="none" strike="noStrike">
                          <a:solidFill>
                            <a:srgbClr val="000000"/>
                          </a:solidFill>
                          <a:latin typeface="Arial"/>
                        </a:rPr>
                        <a:t>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tr-TR" sz="1100" b="0" i="0" u="none" strike="noStrike" dirty="0">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288032">
                <a:tc>
                  <a:txBody>
                    <a:bodyPr/>
                    <a:lstStyle/>
                    <a:p>
                      <a:pPr algn="l" fontAlgn="b"/>
                      <a:r>
                        <a:rPr lang="tr-TR" sz="1100" b="1" i="0" u="none" strike="noStrike">
                          <a:solidFill>
                            <a:srgbClr val="000000"/>
                          </a:solidFill>
                          <a:latin typeface="Arial"/>
                        </a:rPr>
                        <a:t>GENİŞLETİLMİŞ 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E5E0EC"/>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88032">
                <a:tc>
                  <a:txBody>
                    <a:bodyPr/>
                    <a:lstStyle/>
                    <a:p>
                      <a:pPr algn="l" fontAlgn="b"/>
                      <a:r>
                        <a:rPr lang="tr-TR" sz="1100" b="1" i="0" u="none" strike="noStrike">
                          <a:solidFill>
                            <a:srgbClr val="000000"/>
                          </a:solidFill>
                          <a:latin typeface="Arial"/>
                        </a:rPr>
                        <a:t>GENİŞLETİLMİŞ 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E5E0EC"/>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88032">
                <a:tc>
                  <a:txBody>
                    <a:bodyPr/>
                    <a:lstStyle/>
                    <a:p>
                      <a:pPr algn="l" fontAlgn="b"/>
                      <a:r>
                        <a:rPr lang="tr-TR" sz="1100" b="1" i="0" u="none" strike="noStrike">
                          <a:solidFill>
                            <a:srgbClr val="000000"/>
                          </a:solidFill>
                          <a:latin typeface="Arial"/>
                        </a:rPr>
                        <a:t>GENİŞLETİLMİŞ 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E5E0EC"/>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88032">
                <a:tc>
                  <a:txBody>
                    <a:bodyPr/>
                    <a:lstStyle/>
                    <a:p>
                      <a:pPr algn="l" fontAlgn="b"/>
                      <a:r>
                        <a:rPr lang="tr-TR" sz="1100" b="1" i="0" u="none" strike="noStrike">
                          <a:solidFill>
                            <a:srgbClr val="000000"/>
                          </a:solidFill>
                          <a:latin typeface="Arial"/>
                        </a:rPr>
                        <a:t>GENİŞLETİLMİŞ 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E5E0EC"/>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88032">
                <a:tc>
                  <a:txBody>
                    <a:bodyPr/>
                    <a:lstStyle/>
                    <a:p>
                      <a:pPr algn="l" fontAlgn="b"/>
                      <a:r>
                        <a:rPr lang="tr-TR" sz="1100" b="1" i="0" u="none" strike="noStrike">
                          <a:solidFill>
                            <a:srgbClr val="000000"/>
                          </a:solidFill>
                          <a:latin typeface="Arial"/>
                        </a:rPr>
                        <a:t>TAM 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EAF1DD"/>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288032">
                <a:tc>
                  <a:txBody>
                    <a:bodyPr/>
                    <a:lstStyle/>
                    <a:p>
                      <a:pPr algn="l" fontAlgn="b"/>
                      <a:r>
                        <a:rPr lang="tr-TR" sz="1100" b="1" i="0" u="none" strike="noStrike">
                          <a:solidFill>
                            <a:srgbClr val="000000"/>
                          </a:solidFill>
                          <a:latin typeface="Arial"/>
                        </a:rPr>
                        <a:t>TAM 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EAF1DD"/>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288032">
                <a:tc>
                  <a:txBody>
                    <a:bodyPr/>
                    <a:lstStyle/>
                    <a:p>
                      <a:pPr algn="l" fontAlgn="b"/>
                      <a:r>
                        <a:rPr lang="tr-TR" sz="1100" b="1" i="0" u="none" strike="noStrike">
                          <a:solidFill>
                            <a:srgbClr val="000000"/>
                          </a:solidFill>
                          <a:latin typeface="Arial"/>
                        </a:rPr>
                        <a:t>TAM 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EAF1DD"/>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r h="288032">
                <a:tc>
                  <a:txBody>
                    <a:bodyPr/>
                    <a:lstStyle/>
                    <a:p>
                      <a:pPr algn="l" fontAlgn="b"/>
                      <a:r>
                        <a:rPr lang="tr-TR" sz="1100" b="1" i="0" u="none" strike="noStrike">
                          <a:solidFill>
                            <a:srgbClr val="000000"/>
                          </a:solidFill>
                          <a:latin typeface="Arial"/>
                        </a:rPr>
                        <a:t>TAM KASKO</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EAF1DD"/>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a:solidFill>
                            <a:srgbClr val="000000"/>
                          </a:solidFill>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tr-TR" sz="1100" b="0" i="0" u="none" strike="noStrike" dirty="0">
                          <a:solidFill>
                            <a:srgbClr val="000000"/>
                          </a:solidFill>
                          <a:latin typeface="Arial"/>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r>
            </a:tbl>
          </a:graphicData>
        </a:graphic>
      </p:graphicFrame>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403648" y="476672"/>
            <a:ext cx="7272808" cy="523220"/>
          </a:xfrm>
          <a:prstGeom prst="rect">
            <a:avLst/>
          </a:prstGeom>
          <a:noFill/>
        </p:spPr>
        <p:txBody>
          <a:bodyPr wrap="square" rtlCol="0">
            <a:spAutoFit/>
          </a:bodyPr>
          <a:lstStyle/>
          <a:p>
            <a:r>
              <a:rPr lang="tr-TR" sz="2800" b="1" dirty="0" smtClean="0">
                <a:solidFill>
                  <a:srgbClr val="002060"/>
                </a:solidFill>
                <a:latin typeface="Arial Black" pitchFamily="34" charset="0"/>
              </a:rPr>
              <a:t>2012 – SEKTÖR KASKO SONUÇLARI</a:t>
            </a:r>
            <a:endParaRPr lang="tr-TR" sz="2800" b="1" dirty="0">
              <a:solidFill>
                <a:srgbClr val="002060"/>
              </a:solidFill>
              <a:latin typeface="Arial Black" pitchFamily="34" charset="0"/>
            </a:endParaRPr>
          </a:p>
        </p:txBody>
      </p:sp>
      <p:graphicFrame>
        <p:nvGraphicFramePr>
          <p:cNvPr id="6" name="1 Grafik"/>
          <p:cNvGraphicFramePr/>
          <p:nvPr/>
        </p:nvGraphicFramePr>
        <p:xfrm>
          <a:off x="395537" y="1619250"/>
          <a:ext cx="7992887" cy="3619500"/>
        </p:xfrm>
        <a:graphic>
          <a:graphicData uri="http://schemas.openxmlformats.org/drawingml/2006/chart">
            <c:chart xmlns:c="http://schemas.openxmlformats.org/drawingml/2006/chart" xmlns:r="http://schemas.openxmlformats.org/officeDocument/2006/relationships" r:id="rId3"/>
          </a:graphicData>
        </a:graphic>
      </p:graphicFrame>
      <p:sp>
        <p:nvSpPr>
          <p:cNvPr id="9" name="8 Metin kutusu"/>
          <p:cNvSpPr txBox="1"/>
          <p:nvPr/>
        </p:nvSpPr>
        <p:spPr>
          <a:xfrm>
            <a:off x="2843808" y="5805264"/>
            <a:ext cx="5112568" cy="646331"/>
          </a:xfrm>
          <a:prstGeom prst="rect">
            <a:avLst/>
          </a:prstGeom>
          <a:solidFill>
            <a:schemeClr val="accent6">
              <a:lumMod val="20000"/>
              <a:lumOff val="80000"/>
            </a:schemeClr>
          </a:solidFill>
          <a:scene3d>
            <a:camera prst="orthographicFront"/>
            <a:lightRig rig="threePt" dir="t"/>
          </a:scene3d>
          <a:sp3d>
            <a:bevelT w="101600" prst="riblet"/>
          </a:sp3d>
        </p:spPr>
        <p:txBody>
          <a:bodyPr wrap="square" rtlCol="0">
            <a:spAutoFit/>
          </a:bodyPr>
          <a:lstStyle/>
          <a:p>
            <a:r>
              <a:rPr lang="tr-TR" dirty="0" smtClean="0"/>
              <a:t>Otomobil Sayısı 	:  2.888.000</a:t>
            </a:r>
          </a:p>
          <a:p>
            <a:r>
              <a:rPr lang="tr-TR" dirty="0" smtClean="0"/>
              <a:t>Kamyonet Sayısı 	:  1.140.000</a:t>
            </a:r>
            <a:endParaRPr lang="tr-TR" dirty="0"/>
          </a:p>
        </p:txBody>
      </p:sp>
    </p:spTree>
  </p:cSld>
  <p:clrMapOvr>
    <a:masterClrMapping/>
  </p:clrMapOvr>
  <p:transition>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267744" y="476672"/>
            <a:ext cx="4793300" cy="523220"/>
          </a:xfrm>
          <a:prstGeom prst="rect">
            <a:avLst/>
          </a:prstGeom>
          <a:noFill/>
        </p:spPr>
        <p:txBody>
          <a:bodyPr wrap="none" rtlCol="0">
            <a:spAutoFit/>
          </a:bodyPr>
          <a:lstStyle/>
          <a:p>
            <a:r>
              <a:rPr lang="tr-TR" sz="2800" b="1" dirty="0" smtClean="0">
                <a:solidFill>
                  <a:srgbClr val="002060"/>
                </a:solidFill>
                <a:latin typeface="Arial Black" pitchFamily="34" charset="0"/>
              </a:rPr>
              <a:t>TEMEL DEĞİŞİKLİKLER</a:t>
            </a:r>
            <a:endParaRPr lang="tr-TR" sz="2800" b="1" dirty="0">
              <a:solidFill>
                <a:srgbClr val="002060"/>
              </a:solidFill>
              <a:latin typeface="Arial Black" pitchFamily="34" charset="0"/>
            </a:endParaRPr>
          </a:p>
        </p:txBody>
      </p:sp>
      <p:sp>
        <p:nvSpPr>
          <p:cNvPr id="4" name="3 Metin kutusu"/>
          <p:cNvSpPr txBox="1"/>
          <p:nvPr/>
        </p:nvSpPr>
        <p:spPr>
          <a:xfrm>
            <a:off x="971600" y="1052736"/>
            <a:ext cx="7416824" cy="5016758"/>
          </a:xfrm>
          <a:prstGeom prst="rect">
            <a:avLst/>
          </a:prstGeom>
          <a:solidFill>
            <a:schemeClr val="bg2">
              <a:lumMod val="90000"/>
            </a:schemeClr>
          </a:solidFill>
          <a:scene3d>
            <a:camera prst="orthographicFront"/>
            <a:lightRig rig="threePt" dir="t"/>
          </a:scene3d>
          <a:sp3d>
            <a:bevelT w="101600" prst="riblet"/>
          </a:sp3d>
        </p:spPr>
        <p:txBody>
          <a:bodyPr wrap="square" rtlCol="0">
            <a:spAutoFit/>
          </a:bodyPr>
          <a:lstStyle/>
          <a:p>
            <a:r>
              <a:rPr lang="tr-TR" sz="2000" b="1" dirty="0" smtClean="0"/>
              <a:t>1- POLİÇE ŞABLONU</a:t>
            </a:r>
          </a:p>
          <a:p>
            <a:endParaRPr lang="tr-TR" sz="2000" b="1" dirty="0" smtClean="0"/>
          </a:p>
          <a:p>
            <a:r>
              <a:rPr lang="tr-TR" sz="2000" b="1" dirty="0" smtClean="0"/>
              <a:t>2- SİGORTA KONUSU</a:t>
            </a:r>
          </a:p>
          <a:p>
            <a:endParaRPr lang="tr-TR" sz="2000" b="1" dirty="0" smtClean="0"/>
          </a:p>
          <a:p>
            <a:r>
              <a:rPr lang="tr-TR" sz="2000" b="1" dirty="0" smtClean="0"/>
              <a:t>3- SİGORTA KAPSAMI</a:t>
            </a:r>
          </a:p>
          <a:p>
            <a:endParaRPr lang="tr-TR" sz="2000" b="1" dirty="0" smtClean="0"/>
          </a:p>
          <a:p>
            <a:r>
              <a:rPr lang="tr-TR" sz="2000" b="1" dirty="0" smtClean="0"/>
              <a:t>4- EK SÖZLEŞME</a:t>
            </a:r>
          </a:p>
          <a:p>
            <a:endParaRPr lang="tr-TR" sz="2000" b="1" dirty="0" smtClean="0"/>
          </a:p>
          <a:p>
            <a:r>
              <a:rPr lang="tr-TR" sz="2000" b="1" dirty="0" smtClean="0"/>
              <a:t>5- TEMİNAT DIŞI ZARARLAR</a:t>
            </a:r>
          </a:p>
          <a:p>
            <a:endParaRPr lang="tr-TR" sz="2000" b="1" dirty="0" smtClean="0"/>
          </a:p>
          <a:p>
            <a:r>
              <a:rPr lang="tr-TR" sz="2000" b="1" dirty="0" smtClean="0"/>
              <a:t>6- SİGORTA BEDELİ</a:t>
            </a:r>
          </a:p>
          <a:p>
            <a:endParaRPr lang="tr-TR" sz="2000" b="1" dirty="0" smtClean="0"/>
          </a:p>
          <a:p>
            <a:r>
              <a:rPr lang="tr-TR" sz="2000" b="1" dirty="0" smtClean="0"/>
              <a:t>7- HASAR VE TAZMİNAT</a:t>
            </a:r>
          </a:p>
          <a:p>
            <a:endParaRPr lang="tr-TR" sz="2000" b="1" dirty="0" smtClean="0"/>
          </a:p>
          <a:p>
            <a:r>
              <a:rPr lang="tr-TR" sz="2000" b="1" dirty="0" smtClean="0"/>
              <a:t>8- PRİM ÖDEME / TEMERRÜT / CAYMA / FESİH</a:t>
            </a:r>
          </a:p>
          <a:p>
            <a:endParaRPr lang="tr-TR" sz="2000" b="1" dirty="0" smtClean="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043608" y="1484784"/>
            <a:ext cx="7488832" cy="2308324"/>
          </a:xfrm>
          <a:prstGeom prst="rect">
            <a:avLst/>
          </a:prstGeom>
          <a:solidFill>
            <a:schemeClr val="bg2">
              <a:lumMod val="90000"/>
            </a:schemeClr>
          </a:solidFill>
          <a:scene3d>
            <a:camera prst="orthographicFront"/>
            <a:lightRig rig="threePt" dir="t"/>
          </a:scene3d>
          <a:sp3d>
            <a:bevelT w="101600" prst="riblet"/>
          </a:sp3d>
        </p:spPr>
        <p:txBody>
          <a:bodyPr wrap="square" rtlCol="0">
            <a:spAutoFit/>
          </a:bodyPr>
          <a:lstStyle/>
          <a:p>
            <a:r>
              <a:rPr lang="tr-TR" sz="7200" b="1" dirty="0" smtClean="0"/>
              <a:t>		</a:t>
            </a:r>
            <a:r>
              <a:rPr lang="tr-TR" sz="7200" b="1" dirty="0" smtClean="0">
                <a:solidFill>
                  <a:srgbClr val="002060"/>
                </a:solidFill>
              </a:rPr>
              <a:t>POLİÇE 		 ŞABLONU</a:t>
            </a:r>
            <a:endParaRPr lang="tr-TR" sz="7200" b="1" dirty="0">
              <a:solidFill>
                <a:srgbClr val="002060"/>
              </a:solidFill>
            </a:endParaRPr>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540533" cy="369332"/>
          </a:xfrm>
          <a:prstGeom prst="rect">
            <a:avLst/>
          </a:prstGeom>
          <a:noFill/>
        </p:spPr>
        <p:txBody>
          <a:bodyPr wrap="none" rtlCol="0">
            <a:spAutoFit/>
          </a:bodyPr>
          <a:lstStyle/>
          <a:p>
            <a:r>
              <a:rPr lang="tr-TR" dirty="0" smtClean="0"/>
              <a:t>-2-</a:t>
            </a:r>
            <a:endParaRPr lang="tr-TR" dirty="0"/>
          </a:p>
        </p:txBody>
      </p:sp>
      <p:sp>
        <p:nvSpPr>
          <p:cNvPr id="3" name="2 Metin kutusu"/>
          <p:cNvSpPr txBox="1"/>
          <p:nvPr/>
        </p:nvSpPr>
        <p:spPr>
          <a:xfrm>
            <a:off x="2267744" y="476672"/>
            <a:ext cx="4210063" cy="523220"/>
          </a:xfrm>
          <a:prstGeom prst="rect">
            <a:avLst/>
          </a:prstGeom>
          <a:solidFill>
            <a:schemeClr val="accent6">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1- POLİÇE ŞABLONU</a:t>
            </a:r>
            <a:endParaRPr lang="tr-TR" sz="2800" b="1" dirty="0">
              <a:solidFill>
                <a:srgbClr val="002060"/>
              </a:solidFill>
              <a:latin typeface="Arial Black" pitchFamily="34" charset="0"/>
            </a:endParaRPr>
          </a:p>
        </p:txBody>
      </p:sp>
      <p:sp>
        <p:nvSpPr>
          <p:cNvPr id="4" name="3 Metin kutusu"/>
          <p:cNvSpPr txBox="1"/>
          <p:nvPr/>
        </p:nvSpPr>
        <p:spPr>
          <a:xfrm>
            <a:off x="611560" y="980728"/>
            <a:ext cx="8064896" cy="5262979"/>
          </a:xfrm>
          <a:prstGeom prst="rect">
            <a:avLst/>
          </a:prstGeom>
          <a:noFill/>
        </p:spPr>
        <p:txBody>
          <a:bodyPr wrap="square" rtlCol="0">
            <a:spAutoFit/>
          </a:bodyPr>
          <a:lstStyle/>
          <a:p>
            <a:r>
              <a:rPr lang="tr-TR" sz="1600" dirty="0" smtClean="0"/>
              <a:t> </a:t>
            </a:r>
          </a:p>
          <a:p>
            <a:r>
              <a:rPr lang="tr-TR" sz="1600" b="1" dirty="0" smtClean="0"/>
              <a:t>Bölüm 1. ÜRÜN ADI :</a:t>
            </a:r>
            <a:r>
              <a:rPr lang="tr-TR" sz="1600" dirty="0" smtClean="0"/>
              <a:t> Genel Şartlarda belirlenen içeriğe uygun ürün adı verilir.(</a:t>
            </a:r>
            <a:r>
              <a:rPr lang="tr-TR" sz="1600" b="1" dirty="0" smtClean="0">
                <a:solidFill>
                  <a:srgbClr val="FF0000"/>
                </a:solidFill>
              </a:rPr>
              <a:t>En az 16 punto</a:t>
            </a:r>
            <a:r>
              <a:rPr lang="tr-TR" sz="1600" dirty="0" smtClean="0"/>
              <a:t>)</a:t>
            </a:r>
          </a:p>
          <a:p>
            <a:r>
              <a:rPr lang="tr-TR" sz="1600" dirty="0" smtClean="0"/>
              <a:t> </a:t>
            </a:r>
          </a:p>
          <a:p>
            <a:r>
              <a:rPr lang="tr-TR" sz="1600" b="1" dirty="0" smtClean="0"/>
              <a:t>Bölüm 2. SÖZLEŞME TARAFLARI</a:t>
            </a:r>
            <a:endParaRPr lang="tr-TR" sz="1600" dirty="0" smtClean="0"/>
          </a:p>
          <a:p>
            <a:r>
              <a:rPr lang="tr-TR" sz="1600" dirty="0" smtClean="0"/>
              <a:t>	</a:t>
            </a:r>
          </a:p>
          <a:p>
            <a:r>
              <a:rPr lang="tr-TR" sz="1600" dirty="0" smtClean="0"/>
              <a:t>	Sigorta Şirketi Unvanı  	:	Sigortalı Adı/Unvanı	: </a:t>
            </a:r>
          </a:p>
          <a:p>
            <a:r>
              <a:rPr lang="tr-TR" sz="1600" dirty="0" smtClean="0"/>
              <a:t>	Adresi	               	:	Adresi			:</a:t>
            </a:r>
          </a:p>
          <a:p>
            <a:r>
              <a:rPr lang="tr-TR" sz="1600" dirty="0" smtClean="0"/>
              <a:t>	Acente Adı/Unvanı        	:</a:t>
            </a:r>
          </a:p>
          <a:p>
            <a:r>
              <a:rPr lang="tr-TR" sz="1600" dirty="0" smtClean="0"/>
              <a:t>	Adresi			:    </a:t>
            </a:r>
          </a:p>
          <a:p>
            <a:r>
              <a:rPr lang="tr-TR" sz="1600" dirty="0" smtClean="0"/>
              <a:t>	Levha Kayıt No		:</a:t>
            </a:r>
          </a:p>
          <a:p>
            <a:r>
              <a:rPr lang="tr-TR" sz="1600" dirty="0" smtClean="0"/>
              <a:t>	Düzenleyen Teknik Personel Adı Soyadı  :</a:t>
            </a:r>
          </a:p>
          <a:p>
            <a:r>
              <a:rPr lang="tr-TR" sz="1600" dirty="0" smtClean="0"/>
              <a:t>           	Düzenleyen Teknik Personel Sicil No       : </a:t>
            </a:r>
          </a:p>
          <a:p>
            <a:r>
              <a:rPr lang="tr-TR" sz="1600" dirty="0" smtClean="0"/>
              <a:t> </a:t>
            </a:r>
          </a:p>
          <a:p>
            <a:r>
              <a:rPr lang="tr-TR" sz="1600" b="1" dirty="0" smtClean="0"/>
              <a:t>Bölüm 3. SİGORTA KONUSU ARAÇ BİLGİLERİ</a:t>
            </a:r>
            <a:endParaRPr lang="tr-TR" sz="1600" dirty="0" smtClean="0"/>
          </a:p>
          <a:p>
            <a:r>
              <a:rPr lang="tr-TR" sz="1600" b="1" dirty="0" smtClean="0"/>
              <a:t>	</a:t>
            </a:r>
            <a:r>
              <a:rPr lang="tr-TR" sz="1600" dirty="0" smtClean="0"/>
              <a:t>Plaka		:</a:t>
            </a:r>
          </a:p>
          <a:p>
            <a:r>
              <a:rPr lang="tr-TR" sz="1600" dirty="0" smtClean="0"/>
              <a:t>	Motor No	:</a:t>
            </a:r>
          </a:p>
          <a:p>
            <a:r>
              <a:rPr lang="tr-TR" sz="1600" dirty="0" smtClean="0"/>
              <a:t>	Şasi No		:</a:t>
            </a:r>
          </a:p>
          <a:p>
            <a:r>
              <a:rPr lang="tr-TR" sz="1600" dirty="0" smtClean="0"/>
              <a:t>	Türü		:</a:t>
            </a:r>
          </a:p>
          <a:p>
            <a:r>
              <a:rPr lang="tr-TR" sz="1600" dirty="0" smtClean="0"/>
              <a:t>	Markası		:</a:t>
            </a:r>
          </a:p>
          <a:p>
            <a:endParaRPr lang="tr-TR" sz="1600" b="1" dirty="0" smtClean="0"/>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540533" cy="369332"/>
          </a:xfrm>
          <a:prstGeom prst="rect">
            <a:avLst/>
          </a:prstGeom>
          <a:noFill/>
        </p:spPr>
        <p:txBody>
          <a:bodyPr wrap="none" rtlCol="0">
            <a:spAutoFit/>
          </a:bodyPr>
          <a:lstStyle/>
          <a:p>
            <a:r>
              <a:rPr lang="tr-TR" dirty="0" smtClean="0"/>
              <a:t>-3-</a:t>
            </a:r>
            <a:endParaRPr lang="tr-TR" dirty="0"/>
          </a:p>
        </p:txBody>
      </p:sp>
      <p:sp>
        <p:nvSpPr>
          <p:cNvPr id="3" name="2 Metin kutusu"/>
          <p:cNvSpPr txBox="1"/>
          <p:nvPr/>
        </p:nvSpPr>
        <p:spPr>
          <a:xfrm>
            <a:off x="2267744" y="476672"/>
            <a:ext cx="4210063" cy="523220"/>
          </a:xfrm>
          <a:prstGeom prst="rect">
            <a:avLst/>
          </a:prstGeom>
          <a:solidFill>
            <a:schemeClr val="accent6">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1- POLİÇE ŞABLONU</a:t>
            </a:r>
            <a:endParaRPr lang="tr-TR" sz="2800" b="1" dirty="0">
              <a:solidFill>
                <a:srgbClr val="002060"/>
              </a:solidFill>
              <a:latin typeface="Arial Black" pitchFamily="34" charset="0"/>
            </a:endParaRPr>
          </a:p>
        </p:txBody>
      </p:sp>
      <p:sp>
        <p:nvSpPr>
          <p:cNvPr id="4" name="3 Metin kutusu"/>
          <p:cNvSpPr txBox="1"/>
          <p:nvPr/>
        </p:nvSpPr>
        <p:spPr>
          <a:xfrm>
            <a:off x="611560" y="1196752"/>
            <a:ext cx="7488833" cy="5016758"/>
          </a:xfrm>
          <a:prstGeom prst="rect">
            <a:avLst/>
          </a:prstGeom>
          <a:noFill/>
        </p:spPr>
        <p:txBody>
          <a:bodyPr wrap="square" rtlCol="0">
            <a:spAutoFit/>
          </a:bodyPr>
          <a:lstStyle/>
          <a:p>
            <a:r>
              <a:rPr lang="tr-TR" sz="1600" dirty="0" smtClean="0"/>
              <a:t> </a:t>
            </a:r>
          </a:p>
          <a:p>
            <a:r>
              <a:rPr lang="tr-TR" sz="1600" b="1" dirty="0" smtClean="0"/>
              <a:t>Bölüm 4. TEMİNAT HAKKINDA GENEL BİLGİLER</a:t>
            </a:r>
            <a:endParaRPr lang="tr-TR" sz="1600" dirty="0" smtClean="0"/>
          </a:p>
          <a:p>
            <a:r>
              <a:rPr lang="tr-TR" sz="1600" dirty="0" smtClean="0"/>
              <a:t> </a:t>
            </a:r>
          </a:p>
          <a:p>
            <a:r>
              <a:rPr lang="tr-TR" sz="1600" dirty="0" smtClean="0"/>
              <a:t>1-)Dar Kasko, Kasko, Genişletilmiş Kasko ve Tam Kasko ürünlerinde hangi riskler için teminat verildiği,</a:t>
            </a:r>
          </a:p>
          <a:p>
            <a:r>
              <a:rPr lang="tr-TR" sz="1600" dirty="0" smtClean="0"/>
              <a:t> </a:t>
            </a:r>
          </a:p>
          <a:p>
            <a:r>
              <a:rPr lang="tr-TR" sz="1600" dirty="0" smtClean="0"/>
              <a:t>2-)Hasar durumunda sigortalının üzerinde kalacak tutara, varsa diğer muafiyetlere,(</a:t>
            </a:r>
            <a:r>
              <a:rPr lang="tr-TR" sz="1600" b="1" dirty="0" smtClean="0">
                <a:solidFill>
                  <a:srgbClr val="FF0000"/>
                </a:solidFill>
              </a:rPr>
              <a:t>14 Punto</a:t>
            </a:r>
            <a:r>
              <a:rPr lang="tr-TR" sz="1600" dirty="0" smtClean="0"/>
              <a:t>)</a:t>
            </a:r>
          </a:p>
          <a:p>
            <a:r>
              <a:rPr lang="tr-TR" sz="1600" dirty="0" smtClean="0"/>
              <a:t> </a:t>
            </a:r>
          </a:p>
          <a:p>
            <a:r>
              <a:rPr lang="tr-TR" sz="1600" dirty="0" smtClean="0"/>
              <a:t>3-) Prim tutarına taksitle ödeme durumunda taksit vade ve tutarlarına,</a:t>
            </a:r>
          </a:p>
          <a:p>
            <a:r>
              <a:rPr lang="tr-TR" sz="1600" dirty="0" smtClean="0"/>
              <a:t> </a:t>
            </a:r>
          </a:p>
          <a:p>
            <a:r>
              <a:rPr lang="tr-TR" sz="1600" dirty="0" smtClean="0"/>
              <a:t>4-) Sigortacının sorumluluğunun prim veya poliçenin teslimiyle başlayacağı hususuna,</a:t>
            </a:r>
          </a:p>
          <a:p>
            <a:r>
              <a:rPr lang="tr-TR" sz="1600" dirty="0" smtClean="0"/>
              <a:t> </a:t>
            </a:r>
          </a:p>
          <a:p>
            <a:r>
              <a:rPr lang="tr-TR" sz="1600" dirty="0" smtClean="0"/>
              <a:t>5-)Sigorta Bedeli kısmında belli bir tutar yer almayacak olup bu kısımda “Sigorta şirketi aracı hasar tarihi itibariyle rayiç değerine kadar teminat altına almıştır.” ibaresine, </a:t>
            </a:r>
          </a:p>
          <a:p>
            <a:r>
              <a:rPr lang="tr-TR" sz="1600" dirty="0" smtClean="0"/>
              <a:t> </a:t>
            </a:r>
          </a:p>
          <a:p>
            <a:r>
              <a:rPr lang="tr-TR" sz="1600" dirty="0" smtClean="0"/>
              <a:t>6-)Hasar durumunda eksik/aşkın sigorta uygulanmayacaktır ibaresine,</a:t>
            </a:r>
          </a:p>
          <a:p>
            <a:r>
              <a:rPr lang="tr-TR" sz="1600" dirty="0" smtClean="0"/>
              <a:t> </a:t>
            </a:r>
          </a:p>
        </p:txBody>
      </p:sp>
    </p:spTree>
  </p:cSld>
  <p:clrMapOvr>
    <a:masterClrMapping/>
  </p:clrMapOvr>
  <p:transition>
    <p:spli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644008" y="6093296"/>
            <a:ext cx="540533" cy="369332"/>
          </a:xfrm>
          <a:prstGeom prst="rect">
            <a:avLst/>
          </a:prstGeom>
          <a:noFill/>
        </p:spPr>
        <p:txBody>
          <a:bodyPr wrap="none" rtlCol="0">
            <a:spAutoFit/>
          </a:bodyPr>
          <a:lstStyle/>
          <a:p>
            <a:r>
              <a:rPr lang="tr-TR" dirty="0" smtClean="0"/>
              <a:t>-4-</a:t>
            </a:r>
            <a:endParaRPr lang="tr-TR" dirty="0"/>
          </a:p>
        </p:txBody>
      </p:sp>
      <p:sp>
        <p:nvSpPr>
          <p:cNvPr id="3" name="2 Metin kutusu"/>
          <p:cNvSpPr txBox="1"/>
          <p:nvPr/>
        </p:nvSpPr>
        <p:spPr>
          <a:xfrm>
            <a:off x="2267744" y="476672"/>
            <a:ext cx="4210063" cy="523220"/>
          </a:xfrm>
          <a:prstGeom prst="rect">
            <a:avLst/>
          </a:prstGeom>
          <a:solidFill>
            <a:schemeClr val="accent6">
              <a:lumMod val="20000"/>
              <a:lumOff val="80000"/>
            </a:schemeClr>
          </a:solidFill>
          <a:scene3d>
            <a:camera prst="orthographicFront"/>
            <a:lightRig rig="threePt" dir="t"/>
          </a:scene3d>
          <a:sp3d>
            <a:bevelT w="101600" prst="riblet"/>
          </a:sp3d>
        </p:spPr>
        <p:txBody>
          <a:bodyPr wrap="none" rtlCol="0">
            <a:spAutoFit/>
          </a:bodyPr>
          <a:lstStyle/>
          <a:p>
            <a:r>
              <a:rPr lang="tr-TR" sz="2800" b="1" dirty="0" smtClean="0">
                <a:solidFill>
                  <a:srgbClr val="002060"/>
                </a:solidFill>
                <a:latin typeface="Arial Black" pitchFamily="34" charset="0"/>
              </a:rPr>
              <a:t>1- POLİÇE ŞABLONU</a:t>
            </a:r>
            <a:endParaRPr lang="tr-TR" sz="2800" b="1" dirty="0">
              <a:solidFill>
                <a:srgbClr val="002060"/>
              </a:solidFill>
              <a:latin typeface="Arial Black" pitchFamily="34" charset="0"/>
            </a:endParaRPr>
          </a:p>
        </p:txBody>
      </p:sp>
      <p:sp>
        <p:nvSpPr>
          <p:cNvPr id="4" name="3 Metin kutusu"/>
          <p:cNvSpPr txBox="1"/>
          <p:nvPr/>
        </p:nvSpPr>
        <p:spPr>
          <a:xfrm>
            <a:off x="611560" y="1196752"/>
            <a:ext cx="7488833" cy="5016758"/>
          </a:xfrm>
          <a:prstGeom prst="rect">
            <a:avLst/>
          </a:prstGeom>
          <a:noFill/>
        </p:spPr>
        <p:txBody>
          <a:bodyPr wrap="square" rtlCol="0">
            <a:spAutoFit/>
          </a:bodyPr>
          <a:lstStyle/>
          <a:p>
            <a:r>
              <a:rPr lang="tr-TR" sz="1600" dirty="0" smtClean="0"/>
              <a:t> </a:t>
            </a:r>
          </a:p>
          <a:p>
            <a:r>
              <a:rPr lang="tr-TR" sz="1600" dirty="0" smtClean="0"/>
              <a:t>7-) Belli günler, belli mesafeler ve kişiler için teminat verildiyse bu husustaki bilgilere (</a:t>
            </a:r>
            <a:r>
              <a:rPr lang="tr-TR" sz="1600" b="1" dirty="0" smtClean="0">
                <a:solidFill>
                  <a:srgbClr val="FF0000"/>
                </a:solidFill>
              </a:rPr>
              <a:t>14 punto</a:t>
            </a:r>
            <a:r>
              <a:rPr lang="tr-TR" sz="1600" dirty="0" smtClean="0"/>
              <a:t>)</a:t>
            </a:r>
          </a:p>
          <a:p>
            <a:r>
              <a:rPr lang="tr-TR" sz="1600" dirty="0" smtClean="0"/>
              <a:t> </a:t>
            </a:r>
          </a:p>
          <a:p>
            <a:r>
              <a:rPr lang="tr-TR" sz="1600" dirty="0" smtClean="0"/>
              <a:t>8-) Hasar durumunda istenecek belgelere</a:t>
            </a:r>
          </a:p>
          <a:p>
            <a:r>
              <a:rPr lang="tr-TR" sz="1600" dirty="0" smtClean="0"/>
              <a:t> </a:t>
            </a:r>
          </a:p>
          <a:p>
            <a:r>
              <a:rPr lang="tr-TR" sz="1600" dirty="0" smtClean="0"/>
              <a:t>9-)Hasar tarihi itibariyle </a:t>
            </a:r>
            <a:r>
              <a:rPr lang="tr-TR" sz="1600" b="1" dirty="0" smtClean="0">
                <a:solidFill>
                  <a:srgbClr val="FF0000"/>
                </a:solidFill>
              </a:rPr>
              <a:t>rayiç değerin tespitinde </a:t>
            </a:r>
            <a:r>
              <a:rPr lang="tr-TR" sz="1600" dirty="0" smtClean="0"/>
              <a:t>esas alınacak referansa,</a:t>
            </a:r>
          </a:p>
          <a:p>
            <a:r>
              <a:rPr lang="tr-TR" sz="1600" dirty="0" smtClean="0"/>
              <a:t> </a:t>
            </a:r>
          </a:p>
          <a:p>
            <a:r>
              <a:rPr lang="tr-TR" sz="1600" dirty="0" smtClean="0"/>
              <a:t>10-)Hasar tazmin yöntemine (</a:t>
            </a:r>
            <a:r>
              <a:rPr lang="tr-TR" sz="1600" b="1" dirty="0" smtClean="0">
                <a:solidFill>
                  <a:srgbClr val="FF0000"/>
                </a:solidFill>
              </a:rPr>
              <a:t>onarım yerine tedarik/parçanın onarımı mümkün değilse tedarik v.b.</a:t>
            </a:r>
            <a:r>
              <a:rPr lang="tr-TR" sz="1600" dirty="0" smtClean="0"/>
              <a:t>),</a:t>
            </a:r>
          </a:p>
          <a:p>
            <a:r>
              <a:rPr lang="tr-TR" sz="1600" dirty="0" smtClean="0"/>
              <a:t> </a:t>
            </a:r>
          </a:p>
          <a:p>
            <a:r>
              <a:rPr lang="tr-TR" sz="1600" dirty="0" smtClean="0"/>
              <a:t>11-) Tedarikin yapılacağı parça türüne (</a:t>
            </a:r>
            <a:r>
              <a:rPr lang="tr-TR" sz="1600" b="1" dirty="0" err="1" smtClean="0">
                <a:solidFill>
                  <a:srgbClr val="FF0000"/>
                </a:solidFill>
              </a:rPr>
              <a:t>orjinal</a:t>
            </a:r>
            <a:r>
              <a:rPr lang="tr-TR" sz="1600" b="1" dirty="0" smtClean="0">
                <a:solidFill>
                  <a:srgbClr val="FF0000"/>
                </a:solidFill>
              </a:rPr>
              <a:t> / eşdeğer parça</a:t>
            </a:r>
            <a:r>
              <a:rPr lang="tr-TR" sz="1600" dirty="0" smtClean="0"/>
              <a:t>),</a:t>
            </a:r>
          </a:p>
          <a:p>
            <a:r>
              <a:rPr lang="tr-TR" sz="1600" dirty="0" smtClean="0"/>
              <a:t> </a:t>
            </a:r>
          </a:p>
          <a:p>
            <a:r>
              <a:rPr lang="tr-TR" sz="1600" dirty="0" smtClean="0"/>
              <a:t>12-) Onarımın sigortalının mı yoksa sigorta şirketinin mi belirleyeceği </a:t>
            </a:r>
            <a:r>
              <a:rPr lang="tr-TR" sz="1600" b="1" dirty="0" smtClean="0">
                <a:solidFill>
                  <a:srgbClr val="FF0000"/>
                </a:solidFill>
              </a:rPr>
              <a:t>servis/tamirhanede</a:t>
            </a:r>
            <a:r>
              <a:rPr lang="tr-TR" sz="1600" dirty="0" smtClean="0"/>
              <a:t> yapılacağı hususuna,</a:t>
            </a:r>
          </a:p>
          <a:p>
            <a:endParaRPr lang="tr-TR" sz="1600" dirty="0" smtClean="0"/>
          </a:p>
          <a:p>
            <a:r>
              <a:rPr lang="tr-TR" sz="1600" dirty="0" smtClean="0"/>
              <a:t>14-) Yapılan indirim ya da zamlı prim uygulamasına ve bunların nedenlerine </a:t>
            </a:r>
          </a:p>
          <a:p>
            <a:r>
              <a:rPr lang="tr-TR" sz="1600" dirty="0" smtClean="0"/>
              <a:t> </a:t>
            </a:r>
          </a:p>
        </p:txBody>
      </p:sp>
    </p:spTree>
  </p:cSld>
  <p:clrMapOvr>
    <a:masterClrMapping/>
  </p:clrMapOvr>
  <p:transition>
    <p:split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Özel 4">
      <a:dk1>
        <a:sysClr val="windowText" lastClr="000000"/>
      </a:dk1>
      <a:lt1>
        <a:sysClr val="window" lastClr="FFFFFF"/>
      </a:lt1>
      <a:dk2>
        <a:srgbClr val="464653"/>
      </a:dk2>
      <a:lt2>
        <a:srgbClr val="DDE9EC"/>
      </a:lt2>
      <a:accent1>
        <a:srgbClr val="0070C0"/>
      </a:accent1>
      <a:accent2>
        <a:srgbClr val="92D050"/>
      </a:accent2>
      <a:accent3>
        <a:srgbClr val="D2DA7A"/>
      </a:accent3>
      <a:accent4>
        <a:srgbClr val="FADA7A"/>
      </a:accent4>
      <a:accent5>
        <a:srgbClr val="B88472"/>
      </a:accent5>
      <a:accent6>
        <a:srgbClr val="8E736A"/>
      </a:accent6>
      <a:hlink>
        <a:srgbClr val="B292CA"/>
      </a:hlink>
      <a:folHlink>
        <a:srgbClr val="6B5680"/>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3416</TotalTime>
  <Words>969</Words>
  <Application>Microsoft Office PowerPoint</Application>
  <PresentationFormat>Ekran Gösterisi (4:3)</PresentationFormat>
  <Paragraphs>533</Paragraphs>
  <Slides>39</Slides>
  <Notes>39</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39</vt:i4>
      </vt:variant>
    </vt:vector>
  </HeadingPairs>
  <TitlesOfParts>
    <vt:vector size="41" baseType="lpstr">
      <vt:lpstr>Kalabalık</vt:lpstr>
      <vt:lpstr>Çalışma Sayfası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OTO DISI KAMPANYA</dc:title>
  <dc:creator>OZAN SAHIN</dc:creator>
  <cp:lastModifiedBy>PRO2000</cp:lastModifiedBy>
  <cp:revision>320</cp:revision>
  <dcterms:created xsi:type="dcterms:W3CDTF">2008-09-22T19:01:18Z</dcterms:created>
  <dcterms:modified xsi:type="dcterms:W3CDTF">2013-03-13T07:51:13Z</dcterms:modified>
</cp:coreProperties>
</file>